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4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7" r:id="rId22"/>
    <p:sldId id="278" r:id="rId23"/>
    <p:sldId id="279" r:id="rId24"/>
    <p:sldId id="280" r:id="rId25"/>
    <p:sldId id="281" r:id="rId26"/>
    <p:sldId id="282" r:id="rId27"/>
    <p:sldId id="283" r:id="rId28"/>
    <p:sldId id="284" r:id="rId29"/>
    <p:sldId id="285"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2" r:id="rId45"/>
    <p:sldId id="303" r:id="rId46"/>
    <p:sldId id="304" r:id="rId47"/>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A3B98E-E6BA-4BCB-8B6D-802BDE9E7951}" v="5" dt="2023-02-14T17:26:07.238"/>
  </p1510:revLst>
</p1510:revInfo>
</file>

<file path=ppt/tableStyles.xml><?xml version="1.0" encoding="utf-8"?>
<a:tblStyleLst xmlns:a="http://schemas.openxmlformats.org/drawingml/2006/main" def="{34A7D7B3-61D6-4338-A236-587B25AFD341}">
  <a:tblStyle styleId="{34A7D7B3-61D6-4338-A236-587B25AFD341}"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86" autoAdjust="0"/>
    <p:restoredTop sz="87288" autoAdjust="0"/>
  </p:normalViewPr>
  <p:slideViewPr>
    <p:cSldViewPr snapToGrid="0">
      <p:cViewPr varScale="1">
        <p:scale>
          <a:sx n="73" d="100"/>
          <a:sy n="73" d="100"/>
        </p:scale>
        <p:origin x="1112" y="4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126c0ee35f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126c0ee35f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126c0ee35f4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126c0ee35f4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126c0ee35f4_0_3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126c0ee35f4_0_3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126c0ee35f4_0_3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126c0ee35f4_0_3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126c0ee35f4_0_1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126c0ee35f4_0_1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126c0ee35f4_0_2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126c0ee35f4_0_2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126c0ee35f4_0_3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126c0ee35f4_0_3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126c0ee35f4_0_3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126c0ee35f4_0_3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126c0ee35f4_0_3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126c0ee35f4_0_3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126c0ee35f4_0_3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126c0ee35f4_0_3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126c0ee35f4_0_59: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Images: https://blogs.bl.uk/collectioncare/2017/11/index.html; https://thecityoflostbooks.glasgow.ac.uk/mervyn-peake-at-southport; Image source unknown; www.nationalarchives.gov.uk/about/news/prime-ministers-papers-from-1995-released</a:t>
            </a:r>
            <a:endParaRPr dirty="0"/>
          </a:p>
        </p:txBody>
      </p:sp>
      <p:sp>
        <p:nvSpPr>
          <p:cNvPr id="121" name="Google Shape;121;g126c0ee35f4_0_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126c0ee35f4_0_131: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g126c0ee35f4_0_1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126c0ee35f4_0_3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126c0ee35f4_0_3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126c0ee35f4_0_3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126c0ee35f4_0_3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Lesson 1: Print-out 1</a:t>
            </a: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126c0ee35f4_0_3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126c0ee35f4_0_3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126c0ee35f4_0_3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126c0ee35f4_0_3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126c0ee35f4_0_4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126c0ee35f4_0_4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You could do this as a class reading activity or in small groups, depending on your class. </a:t>
            </a: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126c0ee35f4_0_3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126c0ee35f4_0_3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Complete this for as many of the sources as possible. Do not worry if not all groups are able to look at all sources, as this will create better discussion about selection of resources later on.</a:t>
            </a: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126c0ee35f4_0_4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126c0ee35f4_0_4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Give students time to work on this independently. Try to avoid discussion at this time and save it for the plenary. It is important that students are able to grapple with this on their own.</a:t>
            </a: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126c0ee35f4_0_4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126c0ee35f4_0_4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Think, pair, share or whole-class discussion </a:t>
            </a: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126c0ee35f4_0_3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126c0ee35f4_0_3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126c0ee35f4_0_4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126c0ee35f4_0_4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126c0ee35f4_0_4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126c0ee35f4_0_4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126c0ee35f4_0_4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126c0ee35f4_0_4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You could do this as a class reading activity or in small groups, depending on your class. </a:t>
            </a: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126c0ee35f4_0_4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126c0ee35f4_0_4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Complete this for as many of the sources as possible. Do not worry if not all groups are able to look at all sources, as this will create better discussion about selection of resources later on.</a:t>
            </a: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126c0ee35f4_0_4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126c0ee35f4_0_4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Give students time to work on this independently. Try to avoid discussion at this time and save it for the plenary. It is important that students are able to grapple with this on their own.</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126c0ee35f4_0_4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126c0ee35f4_0_4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Think, pair, share or whole-class discussion </a:t>
            </a: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126c0ee35f4_0_4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126c0ee35f4_0_4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Think, pair, share or whole-class discussion </a:t>
            </a: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126c0ee35f4_0_4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126c0ee35f4_0_4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126c0ee35f4_0_4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1" name="Google Shape;251;g126c0ee35f4_0_4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126c0ee35f4_0_4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126c0ee35f4_0_4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126c0ee35f4_0_4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126c0ee35f4_0_4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You could do this as a class reading activity or in small groups, depending on your class. </a:t>
            </a: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126c0ee35f4_0_4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126c0ee35f4_0_4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Complete this for as many of the sources as possible. Do not worry if not all groups are able to look at all sources, as this will create better discussion about selection of resources later on.</a:t>
            </a: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126c0ee35f4_0_4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 name="Google Shape;273;g126c0ee35f4_0_4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Give students time to work on this independently. Try to avoid discussion at this time and save it for the plenary. It is important that students are able to grapple with this on their own.</a:t>
            </a: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126c0ee35f4_0_4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126c0ee35f4_0_4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Think, pair, share or whole-class discussion </a:t>
            </a: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126c0ee35f4_0_4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5" name="Google Shape;285;g126c0ee35f4_0_4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Think, pair, share or whole-class discussion </a:t>
            </a: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126c0ee35f4_0_5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1" name="Google Shape;291;g126c0ee35f4_0_5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126c0ee35f4_0_5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126c0ee35f4_0_5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126c0ee35f4_0_5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1" name="Google Shape;301;g126c0ee35f4_0_5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126c0ee35f4_0_5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6" name="Google Shape;306;g126c0ee35f4_0_5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You could do this as a class reading activity or in small groups, depending on your class. </a:t>
            </a: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126c0ee35f4_0_5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2" name="Google Shape;312;g126c0ee35f4_0_5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Complete this for as many of the sources as possible. Do not worry if not all groups are able to look at all sources, as this will create better discussion about selection of resources later on.</a:t>
            </a: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g126c0ee35f4_0_5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8" name="Google Shape;318;g126c0ee35f4_0_5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Give students time to work on this independently. Try to avoid discussion at this time and save it for the plenary. It is important that students are able to grapple with this on their own.</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126c0ee35f4_0_5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4" name="Google Shape;324;g126c0ee35f4_0_5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Think, pair, share or whole-class discussion </a:t>
            </a: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g126c0ee35f4_0_5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6" name="Google Shape;336;g126c0ee35f4_0_5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126c0ee35f4_0_54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1" name="Google Shape;341;g126c0ee35f4_0_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126c0ee35f4_0_5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126c0ee35f4_0_5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This could be done as a group task or individually. It would also work very well as an IT-based task. </a:t>
            </a: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2" name="Google Shape;52;p13"/>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a:bodyPr>
          <a:lstStyle>
            <a:lvl1pPr marL="457200" lvl="0" indent="-317500" algn="l" rtl="0">
              <a:lnSpc>
                <a:spcPct val="90000"/>
              </a:lnSpc>
              <a:spcBef>
                <a:spcPts val="800"/>
              </a:spcBef>
              <a:spcAft>
                <a:spcPts val="0"/>
              </a:spcAft>
              <a:buClr>
                <a:schemeClr val="dk1"/>
              </a:buClr>
              <a:buSzPts val="1400"/>
              <a:buChar char="●"/>
              <a:defRPr/>
            </a:lvl1pPr>
            <a:lvl2pPr marL="914400" lvl="1" indent="-317500" algn="l" rtl="0">
              <a:lnSpc>
                <a:spcPct val="90000"/>
              </a:lnSpc>
              <a:spcBef>
                <a:spcPts val="1200"/>
              </a:spcBef>
              <a:spcAft>
                <a:spcPts val="0"/>
              </a:spcAft>
              <a:buClr>
                <a:schemeClr val="dk1"/>
              </a:buClr>
              <a:buSzPts val="1400"/>
              <a:buChar char="○"/>
              <a:defRPr/>
            </a:lvl2pPr>
            <a:lvl3pPr marL="1371600" lvl="2" indent="-317500" algn="l" rtl="0">
              <a:lnSpc>
                <a:spcPct val="90000"/>
              </a:lnSpc>
              <a:spcBef>
                <a:spcPts val="1200"/>
              </a:spcBef>
              <a:spcAft>
                <a:spcPts val="0"/>
              </a:spcAft>
              <a:buClr>
                <a:schemeClr val="dk1"/>
              </a:buClr>
              <a:buSzPts val="1400"/>
              <a:buChar char="■"/>
              <a:defRPr/>
            </a:lvl3pPr>
            <a:lvl4pPr marL="1828800" lvl="3" indent="-317500" algn="l" rtl="0">
              <a:lnSpc>
                <a:spcPct val="90000"/>
              </a:lnSpc>
              <a:spcBef>
                <a:spcPts val="1200"/>
              </a:spcBef>
              <a:spcAft>
                <a:spcPts val="0"/>
              </a:spcAft>
              <a:buClr>
                <a:schemeClr val="dk1"/>
              </a:buClr>
              <a:buSzPts val="1400"/>
              <a:buChar char="●"/>
              <a:defRPr/>
            </a:lvl4pPr>
            <a:lvl5pPr marL="2286000" lvl="4" indent="-317500" algn="l" rtl="0">
              <a:lnSpc>
                <a:spcPct val="90000"/>
              </a:lnSpc>
              <a:spcBef>
                <a:spcPts val="1200"/>
              </a:spcBef>
              <a:spcAft>
                <a:spcPts val="0"/>
              </a:spcAft>
              <a:buClr>
                <a:schemeClr val="dk1"/>
              </a:buClr>
              <a:buSzPts val="1400"/>
              <a:buChar char="○"/>
              <a:defRPr/>
            </a:lvl5pPr>
            <a:lvl6pPr marL="2743200" lvl="5" indent="-317500" algn="l" rtl="0">
              <a:lnSpc>
                <a:spcPct val="90000"/>
              </a:lnSpc>
              <a:spcBef>
                <a:spcPts val="1200"/>
              </a:spcBef>
              <a:spcAft>
                <a:spcPts val="0"/>
              </a:spcAft>
              <a:buClr>
                <a:schemeClr val="dk1"/>
              </a:buClr>
              <a:buSzPts val="1400"/>
              <a:buChar char="■"/>
              <a:defRPr/>
            </a:lvl6pPr>
            <a:lvl7pPr marL="3200400" lvl="6" indent="-317500" algn="l" rtl="0">
              <a:lnSpc>
                <a:spcPct val="90000"/>
              </a:lnSpc>
              <a:spcBef>
                <a:spcPts val="1200"/>
              </a:spcBef>
              <a:spcAft>
                <a:spcPts val="0"/>
              </a:spcAft>
              <a:buClr>
                <a:schemeClr val="dk1"/>
              </a:buClr>
              <a:buSzPts val="1400"/>
              <a:buChar char="●"/>
              <a:defRPr/>
            </a:lvl7pPr>
            <a:lvl8pPr marL="3657600" lvl="7" indent="-317500" algn="l" rtl="0">
              <a:lnSpc>
                <a:spcPct val="90000"/>
              </a:lnSpc>
              <a:spcBef>
                <a:spcPts val="1200"/>
              </a:spcBef>
              <a:spcAft>
                <a:spcPts val="0"/>
              </a:spcAft>
              <a:buClr>
                <a:schemeClr val="dk1"/>
              </a:buClr>
              <a:buSzPts val="1400"/>
              <a:buChar char="○"/>
              <a:defRPr/>
            </a:lvl8pPr>
            <a:lvl9pPr marL="4114800" lvl="8" indent="-317500" algn="l" rtl="0">
              <a:lnSpc>
                <a:spcPct val="90000"/>
              </a:lnSpc>
              <a:spcBef>
                <a:spcPts val="1200"/>
              </a:spcBef>
              <a:spcAft>
                <a:spcPts val="1200"/>
              </a:spcAft>
              <a:buClr>
                <a:schemeClr val="dk1"/>
              </a:buClr>
              <a:buSzPts val="1400"/>
              <a:buChar char="■"/>
              <a:defRPr/>
            </a:lvl9pPr>
          </a:lstStyle>
          <a:p>
            <a:endParaRPr/>
          </a:p>
        </p:txBody>
      </p:sp>
      <p:sp>
        <p:nvSpPr>
          <p:cNvPr id="53" name="Google Shape;53;p1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sz="1100"/>
            </a:lvl1pPr>
            <a:lvl2pPr lvl="1" algn="l" rtl="0">
              <a:spcBef>
                <a:spcPts val="0"/>
              </a:spcBef>
              <a:spcAft>
                <a:spcPts val="0"/>
              </a:spcAft>
              <a:buSzPts val="1100"/>
              <a:buNone/>
              <a:defRPr sz="1100"/>
            </a:lvl2pPr>
            <a:lvl3pPr lvl="2" algn="l" rtl="0">
              <a:spcBef>
                <a:spcPts val="0"/>
              </a:spcBef>
              <a:spcAft>
                <a:spcPts val="0"/>
              </a:spcAft>
              <a:buSzPts val="1100"/>
              <a:buNone/>
              <a:defRPr sz="1100"/>
            </a:lvl3pPr>
            <a:lvl4pPr lvl="3" algn="l" rtl="0">
              <a:spcBef>
                <a:spcPts val="0"/>
              </a:spcBef>
              <a:spcAft>
                <a:spcPts val="0"/>
              </a:spcAft>
              <a:buSzPts val="1100"/>
              <a:buNone/>
              <a:defRPr sz="1100"/>
            </a:lvl4pPr>
            <a:lvl5pPr lvl="4" algn="l" rtl="0">
              <a:spcBef>
                <a:spcPts val="0"/>
              </a:spcBef>
              <a:spcAft>
                <a:spcPts val="0"/>
              </a:spcAft>
              <a:buSzPts val="1100"/>
              <a:buNone/>
              <a:defRPr sz="1100"/>
            </a:lvl5pPr>
            <a:lvl6pPr lvl="5" algn="l" rtl="0">
              <a:spcBef>
                <a:spcPts val="0"/>
              </a:spcBef>
              <a:spcAft>
                <a:spcPts val="0"/>
              </a:spcAft>
              <a:buSzPts val="1100"/>
              <a:buNone/>
              <a:defRPr sz="1100"/>
            </a:lvl6pPr>
            <a:lvl7pPr lvl="6" algn="l" rtl="0">
              <a:spcBef>
                <a:spcPts val="0"/>
              </a:spcBef>
              <a:spcAft>
                <a:spcPts val="0"/>
              </a:spcAft>
              <a:buSzPts val="1100"/>
              <a:buNone/>
              <a:defRPr sz="1100"/>
            </a:lvl7pPr>
            <a:lvl8pPr lvl="7" algn="l" rtl="0">
              <a:spcBef>
                <a:spcPts val="0"/>
              </a:spcBef>
              <a:spcAft>
                <a:spcPts val="0"/>
              </a:spcAft>
              <a:buSzPts val="1100"/>
              <a:buNone/>
              <a:defRPr sz="1100"/>
            </a:lvl8pPr>
            <a:lvl9pPr lvl="8" algn="l" rtl="0">
              <a:spcBef>
                <a:spcPts val="0"/>
              </a:spcBef>
              <a:spcAft>
                <a:spcPts val="0"/>
              </a:spcAft>
              <a:buSzPts val="1100"/>
              <a:buNone/>
              <a:defRPr sz="1100"/>
            </a:lvl9pPr>
          </a:lstStyle>
          <a:p>
            <a:endParaRPr/>
          </a:p>
        </p:txBody>
      </p:sp>
      <p:sp>
        <p:nvSpPr>
          <p:cNvPr id="54" name="Google Shape;54;p1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sz="1100"/>
            </a:lvl1pPr>
            <a:lvl2pPr lvl="1" algn="l" rtl="0">
              <a:spcBef>
                <a:spcPts val="0"/>
              </a:spcBef>
              <a:spcAft>
                <a:spcPts val="0"/>
              </a:spcAft>
              <a:buSzPts val="1100"/>
              <a:buNone/>
              <a:defRPr sz="1100"/>
            </a:lvl2pPr>
            <a:lvl3pPr lvl="2" algn="l" rtl="0">
              <a:spcBef>
                <a:spcPts val="0"/>
              </a:spcBef>
              <a:spcAft>
                <a:spcPts val="0"/>
              </a:spcAft>
              <a:buSzPts val="1100"/>
              <a:buNone/>
              <a:defRPr sz="1100"/>
            </a:lvl3pPr>
            <a:lvl4pPr lvl="3" algn="l" rtl="0">
              <a:spcBef>
                <a:spcPts val="0"/>
              </a:spcBef>
              <a:spcAft>
                <a:spcPts val="0"/>
              </a:spcAft>
              <a:buSzPts val="1100"/>
              <a:buNone/>
              <a:defRPr sz="1100"/>
            </a:lvl4pPr>
            <a:lvl5pPr lvl="4" algn="l" rtl="0">
              <a:spcBef>
                <a:spcPts val="0"/>
              </a:spcBef>
              <a:spcAft>
                <a:spcPts val="0"/>
              </a:spcAft>
              <a:buSzPts val="1100"/>
              <a:buNone/>
              <a:defRPr sz="1100"/>
            </a:lvl5pPr>
            <a:lvl6pPr lvl="5" algn="l" rtl="0">
              <a:spcBef>
                <a:spcPts val="0"/>
              </a:spcBef>
              <a:spcAft>
                <a:spcPts val="0"/>
              </a:spcAft>
              <a:buSzPts val="1100"/>
              <a:buNone/>
              <a:defRPr sz="1100"/>
            </a:lvl6pPr>
            <a:lvl7pPr lvl="6" algn="l" rtl="0">
              <a:spcBef>
                <a:spcPts val="0"/>
              </a:spcBef>
              <a:spcAft>
                <a:spcPts val="0"/>
              </a:spcAft>
              <a:buSzPts val="1100"/>
              <a:buNone/>
              <a:defRPr sz="1100"/>
            </a:lvl7pPr>
            <a:lvl8pPr lvl="7" algn="l" rtl="0">
              <a:spcBef>
                <a:spcPts val="0"/>
              </a:spcBef>
              <a:spcAft>
                <a:spcPts val="0"/>
              </a:spcAft>
              <a:buSzPts val="1100"/>
              <a:buNone/>
              <a:defRPr sz="1100"/>
            </a:lvl8pPr>
            <a:lvl9pPr lvl="8" algn="l" rtl="0">
              <a:spcBef>
                <a:spcPts val="0"/>
              </a:spcBef>
              <a:spcAft>
                <a:spcPts val="0"/>
              </a:spcAft>
              <a:buSzPts val="1100"/>
              <a:buNone/>
              <a:defRPr sz="1100"/>
            </a:lvl9pPr>
          </a:lstStyle>
          <a:p>
            <a:endParaRPr/>
          </a:p>
        </p:txBody>
      </p:sp>
      <p:sp>
        <p:nvSpPr>
          <p:cNvPr id="55" name="Google Shape;55;p1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rm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dictionary.cambridge.org/dictionary/english/radical"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radicalstroud.co.uk/what-do-we-mean-by-radical-history/"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6.xml"/><Relationship Id="rId1" Type="http://schemas.openxmlformats.org/officeDocument/2006/relationships/slideLayout" Target="../slideLayouts/slideLayout12.xml"/><Relationship Id="rId6" Type="http://schemas.openxmlformats.org/officeDocument/2006/relationships/hyperlink" Target="https://museumpartnersconsulting.com/work-samples-exhibition-development" TargetMode="External"/><Relationship Id="rId5" Type="http://schemas.openxmlformats.org/officeDocument/2006/relationships/image" Target="../media/image6.png"/><Relationship Id="rId4" Type="http://schemas.openxmlformats.org/officeDocument/2006/relationships/hyperlink" Target="http://www.brooklynmuseum.org/eascfa/dinner_party/heritage_pane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ctrTitle"/>
          </p:nvPr>
        </p:nvSpPr>
        <p:spPr>
          <a:xfrm>
            <a:off x="311708" y="1733150"/>
            <a:ext cx="8520600" cy="2052600"/>
          </a:xfrm>
          <a:prstGeom prst="rect">
            <a:avLst/>
          </a:prstGeom>
        </p:spPr>
        <p:txBody>
          <a:bodyPr spcFirstLastPara="1" wrap="square" lIns="91425" tIns="91425" rIns="91425" bIns="91425" anchor="b" anchorCtr="0">
            <a:noAutofit/>
          </a:bodyPr>
          <a:lstStyle/>
          <a:p>
            <a:pPr marL="0" lvl="0" indent="0" algn="ctr" rtl="0">
              <a:lnSpc>
                <a:spcPct val="115000"/>
              </a:lnSpc>
              <a:spcBef>
                <a:spcPts val="1200"/>
              </a:spcBef>
              <a:spcAft>
                <a:spcPts val="0"/>
              </a:spcAft>
              <a:buNone/>
            </a:pPr>
            <a:r>
              <a:rPr lang="en-GB" sz="4000" b="1" dirty="0">
                <a:latin typeface="Calibri" panose="020F0502020204030204" pitchFamily="34" charset="0"/>
                <a:cs typeface="Calibri" panose="020F0502020204030204" pitchFamily="34" charset="0"/>
              </a:rPr>
              <a:t>Enquiry question: </a:t>
            </a:r>
            <a:endParaRPr sz="4000" b="1" dirty="0">
              <a:latin typeface="Calibri" panose="020F0502020204030204" pitchFamily="34" charset="0"/>
              <a:cs typeface="Calibri" panose="020F0502020204030204" pitchFamily="34" charset="0"/>
            </a:endParaRPr>
          </a:p>
          <a:p>
            <a:pPr marL="0" lvl="0" indent="0" algn="ctr" rtl="0">
              <a:lnSpc>
                <a:spcPct val="115000"/>
              </a:lnSpc>
              <a:spcBef>
                <a:spcPts val="1200"/>
              </a:spcBef>
              <a:spcAft>
                <a:spcPts val="1200"/>
              </a:spcAft>
              <a:buClr>
                <a:schemeClr val="dk1"/>
              </a:buClr>
              <a:buSzPts val="1100"/>
              <a:buFont typeface="Arial"/>
              <a:buNone/>
            </a:pPr>
            <a:r>
              <a:rPr lang="en-GB" sz="4000" b="1" dirty="0">
                <a:latin typeface="Calibri" panose="020F0502020204030204" pitchFamily="34" charset="0"/>
                <a:cs typeface="Calibri" panose="020F0502020204030204" pitchFamily="34" charset="0"/>
              </a:rPr>
              <a:t>How has Stroud’s radicalism changed over time? </a:t>
            </a:r>
            <a:endParaRPr sz="4000" b="1" dirty="0">
              <a:latin typeface="Calibri" panose="020F0502020204030204" pitchFamily="34" charset="0"/>
              <a:cs typeface="Calibri" panose="020F050202020403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5"/>
          <p:cNvSpPr txBox="1">
            <a:spLocks noGrp="1"/>
          </p:cNvSpPr>
          <p:nvPr>
            <p:ph type="ctrTitle"/>
          </p:nvPr>
        </p:nvSpPr>
        <p:spPr>
          <a:xfrm>
            <a:off x="311708" y="1417950"/>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GB" sz="6000" b="1" dirty="0">
                <a:latin typeface="Calibri" panose="020F0502020204030204" pitchFamily="34" charset="0"/>
                <a:cs typeface="Calibri" panose="020F0502020204030204" pitchFamily="34" charset="0"/>
              </a:rPr>
              <a:t>Lesson 1: What is radicalism?</a:t>
            </a:r>
            <a:endParaRPr sz="6000" b="1" dirty="0">
              <a:latin typeface="Calibri" panose="020F0502020204030204" pitchFamily="34" charset="0"/>
              <a:cs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6"/>
          <p:cNvSpPr txBox="1">
            <a:spLocks noGrp="1"/>
          </p:cNvSpPr>
          <p:nvPr>
            <p:ph type="ctrTitle"/>
          </p:nvPr>
        </p:nvSpPr>
        <p:spPr>
          <a:xfrm>
            <a:off x="311700" y="792129"/>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GB" sz="4000" dirty="0">
                <a:latin typeface="Calibri" panose="020F0502020204030204" pitchFamily="34" charset="0"/>
                <a:cs typeface="Calibri" panose="020F0502020204030204" pitchFamily="34" charset="0"/>
              </a:rPr>
              <a:t>What does the term ‘radical’ mean to you?</a:t>
            </a:r>
            <a:endParaRPr sz="4000" dirty="0">
              <a:latin typeface="Calibri" panose="020F0502020204030204" pitchFamily="34" charset="0"/>
              <a:cs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7"/>
          <p:cNvSpPr txBox="1">
            <a:spLocks noGrp="1"/>
          </p:cNvSpPr>
          <p:nvPr>
            <p:ph type="subTitle" idx="1"/>
          </p:nvPr>
        </p:nvSpPr>
        <p:spPr>
          <a:xfrm>
            <a:off x="311700" y="286550"/>
            <a:ext cx="8520600" cy="4171200"/>
          </a:xfrm>
          <a:prstGeom prst="rect">
            <a:avLst/>
          </a:prstGeom>
        </p:spPr>
        <p:txBody>
          <a:bodyPr spcFirstLastPara="1" wrap="square" lIns="91425" tIns="91425" rIns="91425" bIns="91425" anchor="t" anchorCtr="0">
            <a:normAutofit fontScale="55000" lnSpcReduction="20000"/>
          </a:bodyPr>
          <a:lstStyle/>
          <a:p>
            <a:pPr marL="0" lvl="0" indent="0" algn="ctr" rtl="0">
              <a:spcBef>
                <a:spcPts val="0"/>
              </a:spcBef>
              <a:spcAft>
                <a:spcPts val="0"/>
              </a:spcAft>
              <a:buNone/>
            </a:pPr>
            <a:endParaRPr dirty="0"/>
          </a:p>
          <a:p>
            <a:pPr marL="0" lvl="0" indent="0" algn="ctr" rtl="0">
              <a:spcBef>
                <a:spcPts val="0"/>
              </a:spcBef>
              <a:spcAft>
                <a:spcPts val="0"/>
              </a:spcAft>
              <a:buNone/>
            </a:pPr>
            <a:r>
              <a:rPr lang="en-GB" sz="4800" dirty="0">
                <a:solidFill>
                  <a:schemeClr val="tx1"/>
                </a:solidFill>
                <a:latin typeface="Calibri" panose="020F0502020204030204" pitchFamily="34" charset="0"/>
                <a:cs typeface="Calibri" panose="020F0502020204030204" pitchFamily="34" charset="0"/>
              </a:rPr>
              <a:t>Meaning of radical in English:</a:t>
            </a:r>
            <a:endParaRPr sz="4800" dirty="0">
              <a:solidFill>
                <a:schemeClr val="tx1"/>
              </a:solidFill>
              <a:latin typeface="Calibri" panose="020F0502020204030204" pitchFamily="34" charset="0"/>
              <a:cs typeface="Calibri" panose="020F0502020204030204" pitchFamily="34" charset="0"/>
            </a:endParaRPr>
          </a:p>
          <a:p>
            <a:pPr marL="0" lvl="0" indent="0" algn="ctr" rtl="0">
              <a:spcBef>
                <a:spcPts val="0"/>
              </a:spcBef>
              <a:spcAft>
                <a:spcPts val="0"/>
              </a:spcAft>
              <a:buNone/>
            </a:pPr>
            <a:r>
              <a:rPr lang="en-GB" sz="4800" dirty="0">
                <a:solidFill>
                  <a:schemeClr val="tx1"/>
                </a:solidFill>
                <a:latin typeface="Calibri" panose="020F0502020204030204" pitchFamily="34" charset="0"/>
                <a:cs typeface="Calibri" panose="020F0502020204030204" pitchFamily="34" charset="0"/>
              </a:rPr>
              <a:t> </a:t>
            </a:r>
            <a:endParaRPr sz="4800" dirty="0">
              <a:solidFill>
                <a:schemeClr val="tx1"/>
              </a:solidFill>
              <a:latin typeface="Calibri" panose="020F0502020204030204" pitchFamily="34" charset="0"/>
              <a:cs typeface="Calibri" panose="020F0502020204030204" pitchFamily="34" charset="0"/>
            </a:endParaRPr>
          </a:p>
          <a:p>
            <a:pPr marL="0" lvl="0" indent="0" algn="ctr" rtl="0">
              <a:spcBef>
                <a:spcPts val="0"/>
              </a:spcBef>
              <a:spcAft>
                <a:spcPts val="0"/>
              </a:spcAft>
              <a:buNone/>
            </a:pPr>
            <a:endParaRPr sz="4800" dirty="0">
              <a:solidFill>
                <a:schemeClr val="tx1"/>
              </a:solidFill>
              <a:latin typeface="Calibri" panose="020F0502020204030204" pitchFamily="34" charset="0"/>
              <a:cs typeface="Calibri" panose="020F0502020204030204" pitchFamily="34" charset="0"/>
            </a:endParaRPr>
          </a:p>
          <a:p>
            <a:pPr marL="0" lvl="0" indent="0" algn="ctr" rtl="0">
              <a:spcBef>
                <a:spcPts val="0"/>
              </a:spcBef>
              <a:spcAft>
                <a:spcPts val="0"/>
              </a:spcAft>
              <a:buNone/>
            </a:pPr>
            <a:r>
              <a:rPr lang="en-GB" sz="4800" dirty="0">
                <a:solidFill>
                  <a:schemeClr val="tx1"/>
                </a:solidFill>
                <a:latin typeface="Calibri" panose="020F0502020204030204" pitchFamily="34" charset="0"/>
                <a:cs typeface="Calibri" panose="020F0502020204030204" pitchFamily="34" charset="0"/>
              </a:rPr>
              <a:t>radical </a:t>
            </a:r>
            <a:r>
              <a:rPr lang="en-GB" sz="4800" i="1" dirty="0">
                <a:solidFill>
                  <a:schemeClr val="tx1"/>
                </a:solidFill>
                <a:latin typeface="Calibri" panose="020F0502020204030204" pitchFamily="34" charset="0"/>
                <a:cs typeface="Calibri" panose="020F0502020204030204" pitchFamily="34" charset="0"/>
              </a:rPr>
              <a:t>adjective</a:t>
            </a:r>
            <a:r>
              <a:rPr lang="en-GB" sz="4800" dirty="0">
                <a:solidFill>
                  <a:schemeClr val="tx1"/>
                </a:solidFill>
                <a:latin typeface="Calibri" panose="020F0502020204030204" pitchFamily="34" charset="0"/>
                <a:cs typeface="Calibri" panose="020F0502020204030204" pitchFamily="34" charset="0"/>
              </a:rPr>
              <a:t> (SUPPORTING CHANGE)</a:t>
            </a:r>
            <a:endParaRPr sz="4800" dirty="0">
              <a:solidFill>
                <a:schemeClr val="tx1"/>
              </a:solidFill>
              <a:latin typeface="Calibri" panose="020F0502020204030204" pitchFamily="34" charset="0"/>
              <a:cs typeface="Calibri" panose="020F0502020204030204" pitchFamily="34" charset="0"/>
            </a:endParaRPr>
          </a:p>
          <a:p>
            <a:pPr marL="0" lvl="0" indent="0" algn="ctr" rtl="0">
              <a:spcBef>
                <a:spcPts val="0"/>
              </a:spcBef>
              <a:spcAft>
                <a:spcPts val="0"/>
              </a:spcAft>
              <a:buNone/>
            </a:pPr>
            <a:r>
              <a:rPr lang="en-GB" sz="4800" dirty="0">
                <a:solidFill>
                  <a:schemeClr val="tx1"/>
                </a:solidFill>
                <a:latin typeface="Calibri" panose="020F0502020204030204" pitchFamily="34" charset="0"/>
                <a:cs typeface="Calibri" panose="020F0502020204030204" pitchFamily="34" charset="0"/>
              </a:rPr>
              <a:t> </a:t>
            </a:r>
            <a:endParaRPr sz="4800" dirty="0">
              <a:solidFill>
                <a:schemeClr val="tx1"/>
              </a:solidFill>
              <a:latin typeface="Calibri" panose="020F0502020204030204" pitchFamily="34" charset="0"/>
              <a:cs typeface="Calibri" panose="020F0502020204030204" pitchFamily="34" charset="0"/>
            </a:endParaRPr>
          </a:p>
          <a:p>
            <a:pPr marL="0" lvl="0" indent="0" algn="ctr" rtl="0">
              <a:spcBef>
                <a:spcPts val="0"/>
              </a:spcBef>
              <a:spcAft>
                <a:spcPts val="0"/>
              </a:spcAft>
              <a:buNone/>
            </a:pPr>
            <a:endParaRPr sz="4800" dirty="0">
              <a:solidFill>
                <a:schemeClr val="tx1"/>
              </a:solidFill>
              <a:latin typeface="Calibri" panose="020F0502020204030204" pitchFamily="34" charset="0"/>
              <a:cs typeface="Calibri" panose="020F0502020204030204" pitchFamily="34" charset="0"/>
            </a:endParaRPr>
          </a:p>
          <a:p>
            <a:pPr marL="0" lvl="0" indent="0" algn="ctr" rtl="0">
              <a:spcBef>
                <a:spcPts val="0"/>
              </a:spcBef>
              <a:spcAft>
                <a:spcPts val="0"/>
              </a:spcAft>
              <a:buNone/>
            </a:pPr>
            <a:r>
              <a:rPr lang="en-GB" sz="4800" dirty="0">
                <a:solidFill>
                  <a:schemeClr val="tx1"/>
                </a:solidFill>
                <a:latin typeface="Calibri" panose="020F0502020204030204" pitchFamily="34" charset="0"/>
                <a:cs typeface="Calibri" panose="020F0502020204030204" pitchFamily="34" charset="0"/>
              </a:rPr>
              <a:t>believing or expressing the belief that there should be great or extreme social or political change</a:t>
            </a:r>
            <a:endParaRPr sz="4800" dirty="0">
              <a:solidFill>
                <a:schemeClr val="tx1"/>
              </a:solidFill>
              <a:latin typeface="Calibri" panose="020F0502020204030204" pitchFamily="34" charset="0"/>
              <a:cs typeface="Calibri" panose="020F0502020204030204" pitchFamily="34" charset="0"/>
            </a:endParaRPr>
          </a:p>
          <a:p>
            <a:pPr marL="0" lvl="0" indent="0" algn="ctr" rtl="0">
              <a:spcBef>
                <a:spcPts val="0"/>
              </a:spcBef>
              <a:spcAft>
                <a:spcPts val="0"/>
              </a:spcAft>
              <a:buNone/>
            </a:pPr>
            <a:endParaRPr sz="4800" dirty="0">
              <a:solidFill>
                <a:schemeClr val="tx1"/>
              </a:solidFill>
              <a:latin typeface="Calibri" panose="020F0502020204030204" pitchFamily="34" charset="0"/>
              <a:cs typeface="Calibri" panose="020F0502020204030204" pitchFamily="34" charset="0"/>
            </a:endParaRPr>
          </a:p>
          <a:p>
            <a:pPr marL="0" lvl="0" indent="0" algn="ctr" rtl="0">
              <a:spcBef>
                <a:spcPts val="0"/>
              </a:spcBef>
              <a:spcAft>
                <a:spcPts val="0"/>
              </a:spcAft>
              <a:buNone/>
            </a:pPr>
            <a:r>
              <a:rPr lang="en-GB" sz="4800" u="sng" dirty="0">
                <a:solidFill>
                  <a:schemeClr val="tx1"/>
                </a:solidFill>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https://dictionary.cambridge.org/dictionary/english/radical</a:t>
            </a:r>
            <a:r>
              <a:rPr lang="en-GB" sz="4800" dirty="0">
                <a:solidFill>
                  <a:schemeClr val="tx1"/>
                </a:solidFill>
                <a:latin typeface="Calibri" panose="020F0502020204030204" pitchFamily="34" charset="0"/>
                <a:cs typeface="Calibri" panose="020F0502020204030204" pitchFamily="34" charset="0"/>
              </a:rPr>
              <a:t> </a:t>
            </a:r>
            <a:endParaRPr sz="48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8"/>
          <p:cNvSpPr txBox="1">
            <a:spLocks noGrp="1"/>
          </p:cNvSpPr>
          <p:nvPr>
            <p:ph type="title"/>
          </p:nvPr>
        </p:nvSpPr>
        <p:spPr>
          <a:xfrm>
            <a:off x="111125" y="101175"/>
            <a:ext cx="9033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GB" sz="2400" dirty="0">
                <a:latin typeface="Calibri" panose="020F0502020204030204" pitchFamily="34" charset="0"/>
                <a:cs typeface="Calibri" panose="020F0502020204030204" pitchFamily="34" charset="0"/>
              </a:rPr>
              <a:t>With the person next to you, come up with a definition of ‘radical history’.</a:t>
            </a:r>
            <a:endParaRPr sz="2400" dirty="0">
              <a:latin typeface="Calibri" panose="020F0502020204030204" pitchFamily="34" charset="0"/>
              <a:cs typeface="Calibri" panose="020F0502020204030204" pitchFamily="34" charset="0"/>
            </a:endParaRPr>
          </a:p>
        </p:txBody>
      </p:sp>
      <p:sp>
        <p:nvSpPr>
          <p:cNvPr id="82" name="Google Shape;82;p18"/>
          <p:cNvSpPr txBox="1"/>
          <p:nvPr/>
        </p:nvSpPr>
        <p:spPr>
          <a:xfrm>
            <a:off x="1334100" y="2187000"/>
            <a:ext cx="6475800" cy="861744"/>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4400" dirty="0">
                <a:solidFill>
                  <a:schemeClr val="dk1"/>
                </a:solidFill>
                <a:latin typeface="Calibri" panose="020F0502020204030204" pitchFamily="34" charset="0"/>
                <a:cs typeface="Calibri" panose="020F0502020204030204" pitchFamily="34" charset="0"/>
              </a:rPr>
              <a:t>What is radical history? </a:t>
            </a:r>
            <a:endParaRPr sz="300" dirty="0">
              <a:latin typeface="Calibri" panose="020F0502020204030204" pitchFamily="34" charset="0"/>
              <a:cs typeface="Calibri" panose="020F0502020204030204" pitchFamily="34" charset="0"/>
            </a:endParaRPr>
          </a:p>
        </p:txBody>
      </p:sp>
      <p:cxnSp>
        <p:nvCxnSpPr>
          <p:cNvPr id="83" name="Google Shape;83;p18"/>
          <p:cNvCxnSpPr/>
          <p:nvPr/>
        </p:nvCxnSpPr>
        <p:spPr>
          <a:xfrm rot="10800000">
            <a:off x="1432725" y="1027175"/>
            <a:ext cx="616200" cy="1289400"/>
          </a:xfrm>
          <a:prstGeom prst="straightConnector1">
            <a:avLst/>
          </a:prstGeom>
          <a:noFill/>
          <a:ln w="9525" cap="flat" cmpd="sng">
            <a:solidFill>
              <a:schemeClr val="dk2"/>
            </a:solidFill>
            <a:prstDash val="solid"/>
            <a:round/>
            <a:headEnd type="none" w="med" len="med"/>
            <a:tailEnd type="none" w="med" len="med"/>
          </a:ln>
        </p:spPr>
      </p:cxnSp>
      <p:cxnSp>
        <p:nvCxnSpPr>
          <p:cNvPr id="84" name="Google Shape;84;p18"/>
          <p:cNvCxnSpPr/>
          <p:nvPr/>
        </p:nvCxnSpPr>
        <p:spPr>
          <a:xfrm rot="10800000" flipH="1">
            <a:off x="1432725" y="2956425"/>
            <a:ext cx="997500" cy="1313100"/>
          </a:xfrm>
          <a:prstGeom prst="straightConnector1">
            <a:avLst/>
          </a:prstGeom>
          <a:noFill/>
          <a:ln w="9525" cap="flat" cmpd="sng">
            <a:solidFill>
              <a:schemeClr val="dk2"/>
            </a:solidFill>
            <a:prstDash val="solid"/>
            <a:round/>
            <a:headEnd type="none" w="med" len="med"/>
            <a:tailEnd type="none" w="med" len="med"/>
          </a:ln>
        </p:spPr>
      </p:cxnSp>
      <p:cxnSp>
        <p:nvCxnSpPr>
          <p:cNvPr id="85" name="Google Shape;85;p18"/>
          <p:cNvCxnSpPr/>
          <p:nvPr/>
        </p:nvCxnSpPr>
        <p:spPr>
          <a:xfrm rot="10800000" flipH="1">
            <a:off x="6313125" y="873900"/>
            <a:ext cx="997500" cy="1313100"/>
          </a:xfrm>
          <a:prstGeom prst="straightConnector1">
            <a:avLst/>
          </a:prstGeom>
          <a:noFill/>
          <a:ln w="9525" cap="flat" cmpd="sng">
            <a:solidFill>
              <a:schemeClr val="dk2"/>
            </a:solidFill>
            <a:prstDash val="solid"/>
            <a:round/>
            <a:headEnd type="none" w="med" len="med"/>
            <a:tailEnd type="none" w="med" len="med"/>
          </a:ln>
        </p:spPr>
      </p:cxnSp>
      <p:cxnSp>
        <p:nvCxnSpPr>
          <p:cNvPr id="86" name="Google Shape;86;p18"/>
          <p:cNvCxnSpPr/>
          <p:nvPr/>
        </p:nvCxnSpPr>
        <p:spPr>
          <a:xfrm rot="10800000" flipH="1">
            <a:off x="4627725" y="2888600"/>
            <a:ext cx="8700" cy="1567200"/>
          </a:xfrm>
          <a:prstGeom prst="straightConnector1">
            <a:avLst/>
          </a:prstGeom>
          <a:noFill/>
          <a:ln w="9525" cap="flat" cmpd="sng">
            <a:solidFill>
              <a:schemeClr val="dk2"/>
            </a:solidFill>
            <a:prstDash val="solid"/>
            <a:round/>
            <a:headEnd type="none" w="med" len="med"/>
            <a:tailEnd type="none" w="med" len="med"/>
          </a:ln>
        </p:spPr>
      </p:cxnSp>
      <p:cxnSp>
        <p:nvCxnSpPr>
          <p:cNvPr id="87" name="Google Shape;87;p18"/>
          <p:cNvCxnSpPr/>
          <p:nvPr/>
        </p:nvCxnSpPr>
        <p:spPr>
          <a:xfrm rot="10800000">
            <a:off x="6886200" y="2888600"/>
            <a:ext cx="923700" cy="1298700"/>
          </a:xfrm>
          <a:prstGeom prst="straightConnector1">
            <a:avLst/>
          </a:prstGeom>
          <a:noFill/>
          <a:ln w="9525" cap="flat" cmpd="sng">
            <a:solidFill>
              <a:schemeClr val="dk2"/>
            </a:solidFill>
            <a:prstDash val="solid"/>
            <a:round/>
            <a:headEnd type="none" w="med" len="med"/>
            <a:tailEnd type="none" w="med" len="med"/>
          </a:ln>
        </p:spPr>
      </p:cxnSp>
      <p:cxnSp>
        <p:nvCxnSpPr>
          <p:cNvPr id="88" name="Google Shape;88;p18"/>
          <p:cNvCxnSpPr>
            <a:cxnSpLocks/>
          </p:cNvCxnSpPr>
          <p:nvPr/>
        </p:nvCxnSpPr>
        <p:spPr>
          <a:xfrm flipV="1">
            <a:off x="4451088" y="1141111"/>
            <a:ext cx="0" cy="1113789"/>
          </a:xfrm>
          <a:prstGeom prst="straightConnector1">
            <a:avLst/>
          </a:prstGeom>
          <a:noFill/>
          <a:ln w="9525" cap="flat" cmpd="sng">
            <a:solidFill>
              <a:schemeClr val="dk2"/>
            </a:solidFill>
            <a:prstDash val="solid"/>
            <a:round/>
            <a:headEnd type="none" w="med" len="med"/>
            <a:tailEnd type="none" w="med" len="med"/>
          </a:ln>
        </p:spPr>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9"/>
          <p:cNvSpPr txBox="1">
            <a:spLocks noGrp="1"/>
          </p:cNvSpPr>
          <p:nvPr>
            <p:ph type="title"/>
          </p:nvPr>
        </p:nvSpPr>
        <p:spPr>
          <a:xfrm>
            <a:off x="86050" y="72525"/>
            <a:ext cx="47994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GB" sz="2400" b="1" dirty="0">
                <a:latin typeface="Calibri" panose="020F0502020204030204" pitchFamily="34" charset="0"/>
                <a:cs typeface="Calibri" panose="020F0502020204030204" pitchFamily="34" charset="0"/>
              </a:rPr>
              <a:t>What do we mean by radical history?</a:t>
            </a:r>
            <a:endParaRPr sz="2400" b="1" dirty="0">
              <a:latin typeface="Calibri" panose="020F0502020204030204" pitchFamily="34" charset="0"/>
              <a:cs typeface="Calibri" panose="020F0502020204030204" pitchFamily="34" charset="0"/>
            </a:endParaRPr>
          </a:p>
        </p:txBody>
      </p:sp>
      <p:sp>
        <p:nvSpPr>
          <p:cNvPr id="94" name="Google Shape;94;p19"/>
          <p:cNvSpPr txBox="1">
            <a:spLocks noGrp="1"/>
          </p:cNvSpPr>
          <p:nvPr>
            <p:ph type="body" idx="1"/>
          </p:nvPr>
        </p:nvSpPr>
        <p:spPr>
          <a:xfrm>
            <a:off x="86050" y="992025"/>
            <a:ext cx="4799400" cy="4024500"/>
          </a:xfrm>
          <a:prstGeom prst="rect">
            <a:avLst/>
          </a:prstGeom>
        </p:spPr>
        <p:txBody>
          <a:bodyPr spcFirstLastPara="1" wrap="square" lIns="91425" tIns="91425" rIns="91425" bIns="91425" anchor="t" anchorCtr="0">
            <a:noAutofit/>
          </a:bodyPr>
          <a:lstStyle/>
          <a:p>
            <a:pPr marL="0" lvl="0" indent="0" algn="ctr" rtl="0">
              <a:lnSpc>
                <a:spcPct val="95000"/>
              </a:lnSpc>
              <a:spcBef>
                <a:spcPts val="0"/>
              </a:spcBef>
              <a:spcAft>
                <a:spcPts val="0"/>
              </a:spcAft>
              <a:buSzPts val="852"/>
              <a:buNone/>
            </a:pPr>
            <a:r>
              <a:rPr lang="en-GB" sz="1595" u="sng" dirty="0">
                <a:solidFill>
                  <a:schemeClr val="tx1"/>
                </a:solidFill>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http://radicalstroud.co.uk/what-do-we-mean-by-radical-history</a:t>
            </a:r>
            <a:r>
              <a:rPr lang="en-GB" sz="1595" dirty="0">
                <a:solidFill>
                  <a:schemeClr val="tx1"/>
                </a:solidFill>
                <a:latin typeface="Calibri" panose="020F0502020204030204" pitchFamily="34" charset="0"/>
                <a:cs typeface="Calibri" panose="020F0502020204030204" pitchFamily="34" charset="0"/>
              </a:rPr>
              <a:t> </a:t>
            </a:r>
            <a:endParaRPr sz="1595" dirty="0">
              <a:solidFill>
                <a:schemeClr val="tx1"/>
              </a:solidFill>
              <a:latin typeface="Calibri" panose="020F0502020204030204" pitchFamily="34" charset="0"/>
              <a:cs typeface="Calibri" panose="020F0502020204030204" pitchFamily="34" charset="0"/>
            </a:endParaRPr>
          </a:p>
          <a:p>
            <a:pPr marL="108268" lvl="0" indent="0" algn="l" rtl="0">
              <a:lnSpc>
                <a:spcPct val="95000"/>
              </a:lnSpc>
              <a:spcBef>
                <a:spcPts val="1200"/>
              </a:spcBef>
              <a:spcAft>
                <a:spcPts val="0"/>
              </a:spcAft>
              <a:buSzPts val="1895"/>
              <a:buNone/>
            </a:pPr>
            <a:r>
              <a:rPr lang="en-GB" sz="1895" dirty="0">
                <a:solidFill>
                  <a:schemeClr val="tx1"/>
                </a:solidFill>
                <a:latin typeface="Calibri" panose="020F0502020204030204" pitchFamily="34" charset="0"/>
                <a:cs typeface="Calibri" panose="020F0502020204030204" pitchFamily="34" charset="0"/>
              </a:rPr>
              <a:t>1. Read through extract and answer the following:</a:t>
            </a:r>
            <a:endParaRPr sz="1895" dirty="0">
              <a:solidFill>
                <a:schemeClr val="tx1"/>
              </a:solidFill>
              <a:latin typeface="Calibri" panose="020F0502020204030204" pitchFamily="34" charset="0"/>
              <a:cs typeface="Calibri" panose="020F0502020204030204" pitchFamily="34" charset="0"/>
            </a:endParaRPr>
          </a:p>
          <a:p>
            <a:pPr marL="451168">
              <a:lnSpc>
                <a:spcPct val="95000"/>
              </a:lnSpc>
              <a:buClr>
                <a:schemeClr val="tx1"/>
              </a:buClr>
              <a:buSzPts val="1895"/>
              <a:buFont typeface="Arial" panose="020B0604020202020204" pitchFamily="34" charset="0"/>
              <a:buChar char="•"/>
            </a:pPr>
            <a:r>
              <a:rPr lang="en-GB" sz="1895" dirty="0">
                <a:solidFill>
                  <a:schemeClr val="tx1"/>
                </a:solidFill>
                <a:latin typeface="Calibri" panose="020F0502020204030204" pitchFamily="34" charset="0"/>
                <a:cs typeface="Calibri" panose="020F0502020204030204" pitchFamily="34" charset="0"/>
              </a:rPr>
              <a:t>What IS radical history?</a:t>
            </a:r>
          </a:p>
          <a:p>
            <a:pPr marL="451168">
              <a:lnSpc>
                <a:spcPct val="95000"/>
              </a:lnSpc>
              <a:buClr>
                <a:schemeClr val="tx1"/>
              </a:buClr>
              <a:buSzPts val="1895"/>
              <a:buFont typeface="Arial" panose="020B0604020202020204" pitchFamily="34" charset="0"/>
              <a:buChar char="•"/>
            </a:pPr>
            <a:r>
              <a:rPr lang="en-GB" sz="1895" dirty="0">
                <a:solidFill>
                  <a:schemeClr val="tx1"/>
                </a:solidFill>
                <a:latin typeface="Calibri" panose="020F0502020204030204" pitchFamily="34" charset="0"/>
                <a:cs typeface="Calibri" panose="020F0502020204030204" pitchFamily="34" charset="0"/>
              </a:rPr>
              <a:t>Why is it important?</a:t>
            </a:r>
          </a:p>
          <a:p>
            <a:pPr marL="451168">
              <a:lnSpc>
                <a:spcPct val="95000"/>
              </a:lnSpc>
              <a:buClr>
                <a:schemeClr val="tx1"/>
              </a:buClr>
              <a:buSzPts val="1895"/>
              <a:buFont typeface="Arial" panose="020B0604020202020204" pitchFamily="34" charset="0"/>
              <a:buChar char="•"/>
            </a:pPr>
            <a:r>
              <a:rPr lang="en-GB" sz="1895" dirty="0">
                <a:solidFill>
                  <a:schemeClr val="tx1"/>
                </a:solidFill>
                <a:latin typeface="Calibri" panose="020F0502020204030204" pitchFamily="34" charset="0"/>
                <a:cs typeface="Calibri" panose="020F0502020204030204" pitchFamily="34" charset="0"/>
              </a:rPr>
              <a:t>Where might we ‘find’ radical history?</a:t>
            </a:r>
          </a:p>
          <a:p>
            <a:pPr marL="451168">
              <a:lnSpc>
                <a:spcPct val="95000"/>
              </a:lnSpc>
              <a:buClr>
                <a:schemeClr val="tx1"/>
              </a:buClr>
              <a:buSzPts val="1895"/>
              <a:buFont typeface="Arial" panose="020B0604020202020204" pitchFamily="34" charset="0"/>
              <a:buChar char="•"/>
            </a:pPr>
            <a:r>
              <a:rPr lang="en-GB" sz="1895" dirty="0">
                <a:solidFill>
                  <a:schemeClr val="tx1"/>
                </a:solidFill>
                <a:latin typeface="Calibri" panose="020F0502020204030204" pitchFamily="34" charset="0"/>
                <a:cs typeface="Calibri" panose="020F0502020204030204" pitchFamily="34" charset="0"/>
              </a:rPr>
              <a:t>What does radical history give us that might be missing in the typical history that we study?</a:t>
            </a:r>
          </a:p>
          <a:p>
            <a:pPr marL="108268" lvl="0" indent="0" algn="l" rtl="0">
              <a:lnSpc>
                <a:spcPct val="95000"/>
              </a:lnSpc>
              <a:spcBef>
                <a:spcPts val="0"/>
              </a:spcBef>
              <a:spcAft>
                <a:spcPts val="0"/>
              </a:spcAft>
              <a:buSzPts val="1895"/>
              <a:buNone/>
            </a:pPr>
            <a:r>
              <a:rPr lang="en-GB" sz="1895" dirty="0">
                <a:solidFill>
                  <a:schemeClr val="tx1"/>
                </a:solidFill>
                <a:latin typeface="Calibri" panose="020F0502020204030204" pitchFamily="34" charset="0"/>
                <a:cs typeface="Calibri" panose="020F0502020204030204" pitchFamily="34" charset="0"/>
              </a:rPr>
              <a:t>2. Have a discussion with the person next to you about what radical history we could explore in Stroud.</a:t>
            </a:r>
            <a:endParaRPr sz="1895" dirty="0">
              <a:solidFill>
                <a:schemeClr val="tx1"/>
              </a:solidFill>
              <a:latin typeface="Calibri" panose="020F0502020204030204" pitchFamily="34" charset="0"/>
              <a:cs typeface="Calibri" panose="020F0502020204030204" pitchFamily="34" charset="0"/>
            </a:endParaRPr>
          </a:p>
        </p:txBody>
      </p:sp>
      <p:sp>
        <p:nvSpPr>
          <p:cNvPr id="95" name="Google Shape;95;p19"/>
          <p:cNvSpPr txBox="1"/>
          <p:nvPr/>
        </p:nvSpPr>
        <p:spPr>
          <a:xfrm>
            <a:off x="4885600" y="72525"/>
            <a:ext cx="4258500" cy="4862839"/>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600" dirty="0">
                <a:latin typeface="Calibri" panose="020F0502020204030204" pitchFamily="34" charset="0"/>
                <a:cs typeface="Calibri" panose="020F0502020204030204" pitchFamily="34" charset="0"/>
              </a:rPr>
              <a:t>‘I use the term to describe both the content and the form of the </a:t>
            </a:r>
            <a:r>
              <a:rPr lang="en-GB" sz="1600" b="1" dirty="0">
                <a:latin typeface="Calibri" panose="020F0502020204030204" pitchFamily="34" charset="0"/>
                <a:cs typeface="Calibri" panose="020F0502020204030204" pitchFamily="34" charset="0"/>
              </a:rPr>
              <a:t>story we intend to tell</a:t>
            </a:r>
            <a:r>
              <a:rPr lang="en-GB" sz="1600" dirty="0">
                <a:latin typeface="Calibri" panose="020F0502020204030204" pitchFamily="34" charset="0"/>
                <a:cs typeface="Calibri" panose="020F0502020204030204" pitchFamily="34" charset="0"/>
              </a:rPr>
              <a:t> about our area’s past. The content will focus upon places in our local landscape that have a radical history, in a sort of upside-down view of “heritage”. Christopher Hill wrote of a world turned upside-down; that is how we intend to write of our heritage. Places and stories that are </a:t>
            </a:r>
            <a:r>
              <a:rPr lang="en-GB" sz="1600" b="1" dirty="0">
                <a:latin typeface="Calibri" panose="020F0502020204030204" pitchFamily="34" charset="0"/>
                <a:cs typeface="Calibri" panose="020F0502020204030204" pitchFamily="34" charset="0"/>
              </a:rPr>
              <a:t>often forgotten or ignored</a:t>
            </a:r>
            <a:r>
              <a:rPr lang="en-GB" sz="1600" dirty="0">
                <a:latin typeface="Calibri" panose="020F0502020204030204" pitchFamily="34" charset="0"/>
                <a:cs typeface="Calibri" panose="020F0502020204030204" pitchFamily="34" charset="0"/>
              </a:rPr>
              <a:t> will be brought back to life; conventional narratives and explanations will be questioned. I remember the excitement of reading E.P. Thompson’s </a:t>
            </a:r>
            <a:r>
              <a:rPr lang="en-GB" sz="1600" i="1" dirty="0">
                <a:latin typeface="Calibri" panose="020F0502020204030204" pitchFamily="34" charset="0"/>
                <a:cs typeface="Calibri" panose="020F0502020204030204" pitchFamily="34" charset="0"/>
              </a:rPr>
              <a:t>Making of the English Working Class</a:t>
            </a:r>
            <a:r>
              <a:rPr lang="en-GB" sz="1600" dirty="0">
                <a:latin typeface="Calibri" panose="020F0502020204030204" pitchFamily="34" charset="0"/>
                <a:cs typeface="Calibri" panose="020F0502020204030204" pitchFamily="34" charset="0"/>
              </a:rPr>
              <a:t> on my 21st birthday and have never forgotten his wish that the </a:t>
            </a:r>
            <a:r>
              <a:rPr lang="en-GB" sz="1600" b="1" dirty="0">
                <a:latin typeface="Calibri" panose="020F0502020204030204" pitchFamily="34" charset="0"/>
                <a:cs typeface="Calibri" panose="020F0502020204030204" pitchFamily="34" charset="0"/>
              </a:rPr>
              <a:t>lives of ordinary people should be rescued</a:t>
            </a:r>
            <a:r>
              <a:rPr lang="en-GB" sz="1600" dirty="0">
                <a:latin typeface="Calibri" panose="020F0502020204030204" pitchFamily="34" charset="0"/>
                <a:cs typeface="Calibri" panose="020F0502020204030204" pitchFamily="34" charset="0"/>
              </a:rPr>
              <a:t> from “the enormous condescension of posterity*”.’ </a:t>
            </a:r>
            <a:r>
              <a:rPr lang="en-GB" sz="1600" i="1" dirty="0">
                <a:latin typeface="Calibri" panose="020F0502020204030204" pitchFamily="34" charset="0"/>
                <a:cs typeface="Calibri" panose="020F0502020204030204" pitchFamily="34" charset="0"/>
              </a:rPr>
              <a:t>(Stuart Butler, local historian) </a:t>
            </a:r>
            <a:endParaRPr sz="1600" i="1" dirty="0">
              <a:latin typeface="Calibri" panose="020F0502020204030204" pitchFamily="34" charset="0"/>
              <a:cs typeface="Calibri" panose="020F0502020204030204" pitchFamily="34" charset="0"/>
            </a:endParaRPr>
          </a:p>
          <a:p>
            <a:pPr marL="0" lvl="0" indent="0" algn="ctr" rtl="0">
              <a:spcBef>
                <a:spcPts val="0"/>
              </a:spcBef>
              <a:spcAft>
                <a:spcPts val="0"/>
              </a:spcAft>
              <a:buNone/>
            </a:pPr>
            <a:endParaRPr sz="1600" dirty="0">
              <a:latin typeface="Calibri" panose="020F0502020204030204" pitchFamily="34" charset="0"/>
              <a:cs typeface="Calibri" panose="020F0502020204030204" pitchFamily="34" charset="0"/>
            </a:endParaRPr>
          </a:p>
          <a:p>
            <a:pPr marL="0" lvl="0" indent="0" algn="ctr" rtl="0">
              <a:spcBef>
                <a:spcPts val="0"/>
              </a:spcBef>
              <a:spcAft>
                <a:spcPts val="0"/>
              </a:spcAft>
              <a:buNone/>
            </a:pPr>
            <a:r>
              <a:rPr lang="en-GB" sz="1600" dirty="0">
                <a:latin typeface="Calibri" panose="020F0502020204030204" pitchFamily="34" charset="0"/>
                <a:cs typeface="Calibri" panose="020F0502020204030204" pitchFamily="34" charset="0"/>
              </a:rPr>
              <a:t>* patronising future generations of people</a:t>
            </a:r>
            <a:endParaRPr sz="1600" dirty="0">
              <a:latin typeface="Calibri" panose="020F0502020204030204" pitchFamily="34" charset="0"/>
              <a:cs typeface="Calibri" panose="020F050202020403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In what ways is Stroud a radical town?</a:t>
            </a:r>
            <a:endParaRPr sz="3600" b="1" dirty="0">
              <a:latin typeface="Calibri" panose="020F0502020204030204" pitchFamily="34" charset="0"/>
              <a:cs typeface="Calibri" panose="020F0502020204030204" pitchFamily="34" charset="0"/>
            </a:endParaRPr>
          </a:p>
        </p:txBody>
      </p:sp>
      <p:sp>
        <p:nvSpPr>
          <p:cNvPr id="101" name="Google Shape;101;p2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2200" dirty="0">
                <a:solidFill>
                  <a:schemeClr val="tx1"/>
                </a:solidFill>
                <a:latin typeface="Calibri" panose="020F0502020204030204" pitchFamily="34" charset="0"/>
                <a:cs typeface="Calibri" panose="020F0502020204030204" pitchFamily="34" charset="0"/>
              </a:rPr>
              <a:t>Remember, radical means to ‘supports change’. </a:t>
            </a: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r>
              <a:rPr lang="en-GB" sz="2200" dirty="0">
                <a:solidFill>
                  <a:schemeClr val="tx1"/>
                </a:solidFill>
                <a:latin typeface="Calibri" panose="020F0502020204030204" pitchFamily="34" charset="0"/>
                <a:cs typeface="Calibri" panose="020F0502020204030204" pitchFamily="34" charset="0"/>
              </a:rPr>
              <a:t>Jot down five ideas in your books.</a:t>
            </a:r>
            <a:endParaRPr sz="2200" dirty="0">
              <a:solidFill>
                <a:schemeClr val="tx1"/>
              </a:solidFill>
              <a:latin typeface="Calibri" panose="020F0502020204030204" pitchFamily="34" charset="0"/>
              <a:cs typeface="Calibri" panose="020F0502020204030204" pitchFamily="34" charset="0"/>
            </a:endParaRPr>
          </a:p>
          <a:p>
            <a:pPr marL="0" lvl="0" indent="0" algn="l" rtl="0">
              <a:spcBef>
                <a:spcPts val="1200"/>
              </a:spcBef>
              <a:spcAft>
                <a:spcPts val="0"/>
              </a:spcAft>
              <a:buNone/>
            </a:pPr>
            <a:r>
              <a:rPr lang="en-GB" sz="2200" dirty="0">
                <a:solidFill>
                  <a:schemeClr val="tx1"/>
                </a:solidFill>
                <a:latin typeface="Calibri" panose="020F0502020204030204" pitchFamily="34" charset="0"/>
                <a:cs typeface="Calibri" panose="020F0502020204030204" pitchFamily="34" charset="0"/>
              </a:rPr>
              <a:t>1.</a:t>
            </a:r>
            <a:endParaRPr sz="2200" dirty="0">
              <a:solidFill>
                <a:schemeClr val="tx1"/>
              </a:solidFill>
              <a:latin typeface="Calibri" panose="020F0502020204030204" pitchFamily="34" charset="0"/>
              <a:cs typeface="Calibri" panose="020F0502020204030204" pitchFamily="34" charset="0"/>
            </a:endParaRPr>
          </a:p>
          <a:p>
            <a:pPr marL="0" lvl="0" indent="0" algn="l" rtl="0">
              <a:spcBef>
                <a:spcPts val="1200"/>
              </a:spcBef>
              <a:spcAft>
                <a:spcPts val="0"/>
              </a:spcAft>
              <a:buNone/>
            </a:pPr>
            <a:r>
              <a:rPr lang="en-GB" sz="2200" dirty="0">
                <a:solidFill>
                  <a:schemeClr val="tx1"/>
                </a:solidFill>
                <a:latin typeface="Calibri" panose="020F0502020204030204" pitchFamily="34" charset="0"/>
                <a:cs typeface="Calibri" panose="020F0502020204030204" pitchFamily="34" charset="0"/>
              </a:rPr>
              <a:t>2.</a:t>
            </a:r>
            <a:endParaRPr sz="2200" dirty="0">
              <a:solidFill>
                <a:schemeClr val="tx1"/>
              </a:solidFill>
              <a:latin typeface="Calibri" panose="020F0502020204030204" pitchFamily="34" charset="0"/>
              <a:cs typeface="Calibri" panose="020F0502020204030204" pitchFamily="34" charset="0"/>
            </a:endParaRPr>
          </a:p>
          <a:p>
            <a:pPr marL="0" lvl="0" indent="0" algn="l" rtl="0">
              <a:spcBef>
                <a:spcPts val="1200"/>
              </a:spcBef>
              <a:spcAft>
                <a:spcPts val="0"/>
              </a:spcAft>
              <a:buNone/>
            </a:pPr>
            <a:r>
              <a:rPr lang="en-GB" sz="2200" dirty="0">
                <a:solidFill>
                  <a:schemeClr val="tx1"/>
                </a:solidFill>
                <a:latin typeface="Calibri" panose="020F0502020204030204" pitchFamily="34" charset="0"/>
                <a:cs typeface="Calibri" panose="020F0502020204030204" pitchFamily="34" charset="0"/>
              </a:rPr>
              <a:t>3.</a:t>
            </a:r>
            <a:endParaRPr sz="2200" dirty="0">
              <a:solidFill>
                <a:schemeClr val="tx1"/>
              </a:solidFill>
              <a:latin typeface="Calibri" panose="020F0502020204030204" pitchFamily="34" charset="0"/>
              <a:cs typeface="Calibri" panose="020F0502020204030204" pitchFamily="34" charset="0"/>
            </a:endParaRPr>
          </a:p>
          <a:p>
            <a:pPr marL="0" lvl="0" indent="0" algn="l" rtl="0">
              <a:spcBef>
                <a:spcPts val="1200"/>
              </a:spcBef>
              <a:spcAft>
                <a:spcPts val="0"/>
              </a:spcAft>
              <a:buNone/>
            </a:pPr>
            <a:r>
              <a:rPr lang="en-GB" sz="2200" dirty="0">
                <a:solidFill>
                  <a:schemeClr val="tx1"/>
                </a:solidFill>
                <a:latin typeface="Calibri" panose="020F0502020204030204" pitchFamily="34" charset="0"/>
                <a:cs typeface="Calibri" panose="020F0502020204030204" pitchFamily="34" charset="0"/>
              </a:rPr>
              <a:t>4.</a:t>
            </a:r>
            <a:endParaRPr sz="2200" dirty="0">
              <a:solidFill>
                <a:schemeClr val="tx1"/>
              </a:solidFill>
              <a:latin typeface="Calibri" panose="020F0502020204030204" pitchFamily="34" charset="0"/>
              <a:cs typeface="Calibri" panose="020F0502020204030204" pitchFamily="34" charset="0"/>
            </a:endParaRPr>
          </a:p>
          <a:p>
            <a:pPr marL="0" lvl="0" indent="0" algn="l" rtl="0">
              <a:spcBef>
                <a:spcPts val="1200"/>
              </a:spcBef>
              <a:spcAft>
                <a:spcPts val="1200"/>
              </a:spcAft>
              <a:buNone/>
            </a:pPr>
            <a:r>
              <a:rPr lang="en-GB" sz="2200" dirty="0">
                <a:solidFill>
                  <a:schemeClr val="tx1"/>
                </a:solidFill>
                <a:latin typeface="Calibri" panose="020F0502020204030204" pitchFamily="34" charset="0"/>
                <a:cs typeface="Calibri" panose="020F0502020204030204" pitchFamily="34" charset="0"/>
              </a:rPr>
              <a:t>5. </a:t>
            </a:r>
            <a:endParaRPr sz="22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In what ways is Stroud a radical town?</a:t>
            </a:r>
            <a:endParaRPr sz="3600" b="1" dirty="0">
              <a:latin typeface="Calibri" panose="020F0502020204030204" pitchFamily="34" charset="0"/>
              <a:cs typeface="Calibri" panose="020F0502020204030204" pitchFamily="34" charset="0"/>
            </a:endParaRPr>
          </a:p>
        </p:txBody>
      </p:sp>
      <p:sp>
        <p:nvSpPr>
          <p:cNvPr id="107" name="Google Shape;107;p2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2200" dirty="0">
                <a:solidFill>
                  <a:schemeClr val="tx1"/>
                </a:solidFill>
                <a:latin typeface="Calibri" panose="020F0502020204030204" pitchFamily="34" charset="0"/>
                <a:cs typeface="Calibri" panose="020F0502020204030204" pitchFamily="34" charset="0"/>
              </a:rPr>
              <a:t>Remember, radical means to ‘supports change’.</a:t>
            </a: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r>
              <a:rPr lang="en-GB" sz="2200" dirty="0">
                <a:solidFill>
                  <a:schemeClr val="tx1"/>
                </a:solidFill>
                <a:latin typeface="Calibri" panose="020F0502020204030204" pitchFamily="34" charset="0"/>
                <a:cs typeface="Calibri" panose="020F0502020204030204" pitchFamily="34" charset="0"/>
              </a:rPr>
              <a:t>Jot down five ideas in your books.</a:t>
            </a:r>
          </a:p>
          <a:p>
            <a:pPr marL="0" lvl="0" indent="0" rtl="0">
              <a:spcBef>
                <a:spcPts val="1200"/>
              </a:spcBef>
              <a:spcAft>
                <a:spcPts val="0"/>
              </a:spcAft>
              <a:buNone/>
            </a:pPr>
            <a:r>
              <a:rPr lang="en-GB" sz="2200" dirty="0">
                <a:solidFill>
                  <a:schemeClr val="tx1"/>
                </a:solidFill>
                <a:latin typeface="Calibri" panose="020F0502020204030204" pitchFamily="34" charset="0"/>
                <a:cs typeface="Calibri" panose="020F0502020204030204" pitchFamily="34" charset="0"/>
              </a:rPr>
              <a:t>1.	Extinction rebellion </a:t>
            </a:r>
          </a:p>
          <a:p>
            <a:pPr marL="0" lvl="0" indent="0" algn="l" rtl="0">
              <a:spcBef>
                <a:spcPts val="1200"/>
              </a:spcBef>
              <a:spcAft>
                <a:spcPts val="0"/>
              </a:spcAft>
              <a:buNone/>
            </a:pPr>
            <a:r>
              <a:rPr lang="en-GB" sz="2200" dirty="0">
                <a:solidFill>
                  <a:schemeClr val="tx1"/>
                </a:solidFill>
                <a:latin typeface="Calibri" panose="020F0502020204030204" pitchFamily="34" charset="0"/>
                <a:cs typeface="Calibri" panose="020F0502020204030204" pitchFamily="34" charset="0"/>
              </a:rPr>
              <a:t>2.	Protests, e.g. anti-vax </a:t>
            </a:r>
            <a:endParaRPr sz="2200" dirty="0">
              <a:solidFill>
                <a:schemeClr val="tx1"/>
              </a:solidFill>
              <a:latin typeface="Calibri" panose="020F0502020204030204" pitchFamily="34" charset="0"/>
              <a:cs typeface="Calibri" panose="020F0502020204030204" pitchFamily="34" charset="0"/>
            </a:endParaRPr>
          </a:p>
          <a:p>
            <a:pPr marL="0" lvl="0" indent="0" algn="l" rtl="0">
              <a:spcBef>
                <a:spcPts val="1200"/>
              </a:spcBef>
              <a:spcAft>
                <a:spcPts val="0"/>
              </a:spcAft>
              <a:buNone/>
            </a:pPr>
            <a:r>
              <a:rPr lang="en-GB" sz="2200" dirty="0">
                <a:solidFill>
                  <a:schemeClr val="tx1"/>
                </a:solidFill>
                <a:latin typeface="Calibri" panose="020F0502020204030204" pitchFamily="34" charset="0"/>
                <a:cs typeface="Calibri" panose="020F0502020204030204" pitchFamily="34" charset="0"/>
              </a:rPr>
              <a:t>3.	Recycling </a:t>
            </a:r>
            <a:endParaRPr sz="2200" dirty="0">
              <a:solidFill>
                <a:schemeClr val="tx1"/>
              </a:solidFill>
              <a:latin typeface="Calibri" panose="020F0502020204030204" pitchFamily="34" charset="0"/>
              <a:cs typeface="Calibri" panose="020F0502020204030204" pitchFamily="34" charset="0"/>
            </a:endParaRPr>
          </a:p>
          <a:p>
            <a:pPr marL="0" lvl="0" indent="0" algn="l" rtl="0">
              <a:spcBef>
                <a:spcPts val="1200"/>
              </a:spcBef>
              <a:spcAft>
                <a:spcPts val="0"/>
              </a:spcAft>
              <a:buNone/>
            </a:pPr>
            <a:r>
              <a:rPr lang="en-GB" sz="2200" dirty="0">
                <a:solidFill>
                  <a:schemeClr val="tx1"/>
                </a:solidFill>
                <a:latin typeface="Calibri" panose="020F0502020204030204" pitchFamily="34" charset="0"/>
                <a:cs typeface="Calibri" panose="020F0502020204030204" pitchFamily="34" charset="0"/>
              </a:rPr>
              <a:t>4.	Food </a:t>
            </a:r>
            <a:endParaRPr sz="2200" dirty="0">
              <a:solidFill>
                <a:schemeClr val="tx1"/>
              </a:solidFill>
              <a:latin typeface="Calibri" panose="020F0502020204030204" pitchFamily="34" charset="0"/>
              <a:cs typeface="Calibri" panose="020F0502020204030204" pitchFamily="34" charset="0"/>
            </a:endParaRPr>
          </a:p>
          <a:p>
            <a:pPr marL="0" lvl="0" indent="0" algn="l" rtl="0">
              <a:spcBef>
                <a:spcPts val="1200"/>
              </a:spcBef>
              <a:spcAft>
                <a:spcPts val="1200"/>
              </a:spcAft>
              <a:buNone/>
            </a:pPr>
            <a:r>
              <a:rPr lang="en-GB" sz="2200" dirty="0">
                <a:solidFill>
                  <a:schemeClr val="tx1"/>
                </a:solidFill>
                <a:latin typeface="Calibri" panose="020F0502020204030204" pitchFamily="34" charset="0"/>
                <a:cs typeface="Calibri" panose="020F0502020204030204" pitchFamily="34" charset="0"/>
              </a:rPr>
              <a:t>5.	Clothes/bookshops/retail </a:t>
            </a:r>
            <a:endParaRPr sz="22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3200" b="1" dirty="0">
                <a:latin typeface="Calibri" panose="020F0502020204030204" pitchFamily="34" charset="0"/>
                <a:cs typeface="Calibri" panose="020F0502020204030204" pitchFamily="34" charset="0"/>
              </a:rPr>
              <a:t>What might be Stroud’s radical history?</a:t>
            </a:r>
            <a:endParaRPr sz="3200" b="1" dirty="0">
              <a:latin typeface="Calibri" panose="020F0502020204030204" pitchFamily="34" charset="0"/>
              <a:cs typeface="Calibri" panose="020F0502020204030204" pitchFamily="34" charset="0"/>
            </a:endParaRPr>
          </a:p>
        </p:txBody>
      </p:sp>
      <p:sp>
        <p:nvSpPr>
          <p:cNvPr id="113" name="Google Shape;113;p2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sz="2200" dirty="0">
                <a:solidFill>
                  <a:schemeClr val="tx1"/>
                </a:solidFill>
                <a:latin typeface="Calibri" panose="020F0502020204030204" pitchFamily="34" charset="0"/>
                <a:cs typeface="Calibri" panose="020F0502020204030204" pitchFamily="34" charset="0"/>
              </a:rPr>
              <a:t>Add some ideas to the mind-map that you made earlier with a different-colour pen. Some questions to help you:</a:t>
            </a:r>
            <a:endParaRPr sz="2200" dirty="0">
              <a:solidFill>
                <a:schemeClr val="tx1"/>
              </a:solidFill>
              <a:latin typeface="Calibri" panose="020F0502020204030204" pitchFamily="34" charset="0"/>
              <a:cs typeface="Calibri" panose="020F0502020204030204" pitchFamily="34" charset="0"/>
            </a:endParaRPr>
          </a:p>
          <a:p>
            <a:pPr marL="457200" lvl="0" indent="-355600" algn="l" rtl="0">
              <a:spcBef>
                <a:spcPts val="1200"/>
              </a:spcBef>
              <a:spcAft>
                <a:spcPts val="0"/>
              </a:spcAft>
              <a:buClr>
                <a:schemeClr val="tx1"/>
              </a:buClr>
              <a:buSzPts val="2000"/>
              <a:buAutoNum type="arabicPeriod"/>
            </a:pPr>
            <a:r>
              <a:rPr lang="en-GB" sz="2200" dirty="0">
                <a:solidFill>
                  <a:schemeClr val="tx1"/>
                </a:solidFill>
                <a:latin typeface="Calibri" panose="020F0502020204030204" pitchFamily="34" charset="0"/>
                <a:cs typeface="Calibri" panose="020F0502020204030204" pitchFamily="34" charset="0"/>
              </a:rPr>
              <a:t>What clues do we have in Stroud about the lives of ordinary people?</a:t>
            </a:r>
            <a:endParaRPr sz="2200" dirty="0">
              <a:solidFill>
                <a:schemeClr val="tx1"/>
              </a:solidFill>
              <a:latin typeface="Calibri" panose="020F0502020204030204" pitchFamily="34" charset="0"/>
              <a:cs typeface="Calibri" panose="020F0502020204030204" pitchFamily="34" charset="0"/>
            </a:endParaRPr>
          </a:p>
          <a:p>
            <a:pPr marL="457200" lvl="0" indent="-355600" algn="l" rtl="0">
              <a:spcBef>
                <a:spcPts val="0"/>
              </a:spcBef>
              <a:spcAft>
                <a:spcPts val="0"/>
              </a:spcAft>
              <a:buClr>
                <a:schemeClr val="tx1"/>
              </a:buClr>
              <a:buSzPts val="2000"/>
              <a:buAutoNum type="arabicPeriod"/>
            </a:pPr>
            <a:r>
              <a:rPr lang="en-GB" sz="2200" dirty="0">
                <a:solidFill>
                  <a:schemeClr val="tx1"/>
                </a:solidFill>
                <a:latin typeface="Calibri" panose="020F0502020204030204" pitchFamily="34" charset="0"/>
                <a:cs typeface="Calibri" panose="020F0502020204030204" pitchFamily="34" charset="0"/>
              </a:rPr>
              <a:t>Has Stroud always been radical or is this a new idea?</a:t>
            </a:r>
            <a:endParaRPr sz="2200" dirty="0">
              <a:solidFill>
                <a:schemeClr val="tx1"/>
              </a:solidFill>
              <a:latin typeface="Calibri" panose="020F0502020204030204" pitchFamily="34" charset="0"/>
              <a:cs typeface="Calibri" panose="020F0502020204030204" pitchFamily="34" charset="0"/>
            </a:endParaRPr>
          </a:p>
          <a:p>
            <a:pPr marL="457200" lvl="0" indent="-355600" algn="l" rtl="0">
              <a:spcBef>
                <a:spcPts val="0"/>
              </a:spcBef>
              <a:spcAft>
                <a:spcPts val="0"/>
              </a:spcAft>
              <a:buClr>
                <a:schemeClr val="tx1"/>
              </a:buClr>
              <a:buSzPts val="2000"/>
              <a:buAutoNum type="arabicPeriod"/>
            </a:pPr>
            <a:r>
              <a:rPr lang="en-GB" sz="2200" dirty="0">
                <a:solidFill>
                  <a:schemeClr val="tx1"/>
                </a:solidFill>
                <a:latin typeface="Calibri" panose="020F0502020204030204" pitchFamily="34" charset="0"/>
                <a:cs typeface="Calibri" panose="020F0502020204030204" pitchFamily="34" charset="0"/>
              </a:rPr>
              <a:t>Who can we find lots of information about?</a:t>
            </a:r>
            <a:endParaRPr sz="2200" dirty="0">
              <a:solidFill>
                <a:schemeClr val="tx1"/>
              </a:solidFill>
              <a:latin typeface="Calibri" panose="020F0502020204030204" pitchFamily="34" charset="0"/>
              <a:cs typeface="Calibri" panose="020F0502020204030204" pitchFamily="34" charset="0"/>
            </a:endParaRPr>
          </a:p>
          <a:p>
            <a:pPr marL="457200" lvl="0" indent="-355600" algn="l" rtl="0">
              <a:spcBef>
                <a:spcPts val="0"/>
              </a:spcBef>
              <a:spcAft>
                <a:spcPts val="0"/>
              </a:spcAft>
              <a:buClr>
                <a:schemeClr val="tx1"/>
              </a:buClr>
              <a:buSzPts val="2000"/>
              <a:buAutoNum type="arabicPeriod"/>
            </a:pPr>
            <a:r>
              <a:rPr lang="en-GB" sz="2200" dirty="0">
                <a:solidFill>
                  <a:schemeClr val="tx1"/>
                </a:solidFill>
                <a:latin typeface="Calibri" panose="020F0502020204030204" pitchFamily="34" charset="0"/>
                <a:cs typeface="Calibri" panose="020F0502020204030204" pitchFamily="34" charset="0"/>
              </a:rPr>
              <a:t>Which people might have been forgotten or ignored?</a:t>
            </a:r>
            <a:endParaRPr sz="22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3"/>
          <p:cNvSpPr txBox="1">
            <a:spLocks noGrp="1"/>
          </p:cNvSpPr>
          <p:nvPr>
            <p:ph type="title"/>
          </p:nvPr>
        </p:nvSpPr>
        <p:spPr>
          <a:xfrm>
            <a:off x="243687" y="1252712"/>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GB" sz="4000" dirty="0">
                <a:latin typeface="Calibri" panose="020F0502020204030204" pitchFamily="34" charset="0"/>
                <a:cs typeface="Calibri" panose="020F0502020204030204" pitchFamily="34" charset="0"/>
              </a:rPr>
              <a:t>Where can we find information about people in the past?</a:t>
            </a:r>
            <a:endParaRPr sz="4000" dirty="0">
              <a:latin typeface="Calibri" panose="020F0502020204030204" pitchFamily="34" charset="0"/>
              <a:cs typeface="Calibri" panose="020F050202020403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2"/>
        <p:cNvGrpSpPr/>
        <p:nvPr/>
      </p:nvGrpSpPr>
      <p:grpSpPr>
        <a:xfrm>
          <a:off x="0" y="0"/>
          <a:ext cx="0" cy="0"/>
          <a:chOff x="0" y="0"/>
          <a:chExt cx="0" cy="0"/>
        </a:xfrm>
      </p:grpSpPr>
      <p:sp>
        <p:nvSpPr>
          <p:cNvPr id="123" name="Google Shape;123;p24"/>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chemeClr val="dk1"/>
              </a:buClr>
              <a:buSzPts val="3300"/>
              <a:buFont typeface="Calibri"/>
              <a:buNone/>
            </a:pPr>
            <a:r>
              <a:rPr lang="en-GB" sz="3600" b="1" dirty="0">
                <a:latin typeface="Calibri" panose="020F0502020204030204" pitchFamily="34" charset="0"/>
                <a:cs typeface="Calibri" panose="020F0502020204030204" pitchFamily="34" charset="0"/>
              </a:rPr>
              <a:t>What is an archive?</a:t>
            </a:r>
            <a:endParaRPr sz="3600" b="1" dirty="0">
              <a:latin typeface="Calibri" panose="020F0502020204030204" pitchFamily="34" charset="0"/>
              <a:cs typeface="Calibri" panose="020F0502020204030204" pitchFamily="34" charset="0"/>
            </a:endParaRPr>
          </a:p>
        </p:txBody>
      </p:sp>
      <p:sp>
        <p:nvSpPr>
          <p:cNvPr id="124" name="Google Shape;124;p24"/>
          <p:cNvSpPr txBox="1"/>
          <p:nvPr/>
        </p:nvSpPr>
        <p:spPr>
          <a:xfrm>
            <a:off x="5742925" y="2475005"/>
            <a:ext cx="3129546" cy="365100"/>
          </a:xfrm>
          <a:prstGeom prst="rect">
            <a:avLst/>
          </a:prstGeom>
          <a:noFill/>
          <a:ln>
            <a:noFill/>
          </a:ln>
        </p:spPr>
        <p:txBody>
          <a:bodyPr spcFirstLastPara="1" wrap="square" lIns="68575" tIns="34275" rIns="68575" bIns="34275" anchor="t" anchorCtr="0">
            <a:noAutofit/>
          </a:bodyPr>
          <a:lstStyle/>
          <a:p>
            <a:pPr marL="0" marR="0" lvl="0" indent="0" algn="l" rtl="0">
              <a:lnSpc>
                <a:spcPct val="90000"/>
              </a:lnSpc>
              <a:spcBef>
                <a:spcPts val="0"/>
              </a:spcBef>
              <a:spcAft>
                <a:spcPts val="0"/>
              </a:spcAft>
              <a:buClr>
                <a:schemeClr val="dk1"/>
              </a:buClr>
              <a:buSzPct val="100000"/>
              <a:buFont typeface="Arial"/>
              <a:buNone/>
            </a:pPr>
            <a:r>
              <a:rPr lang="en-GB" sz="2100" b="0" i="0" u="none" strike="noStrike" cap="none" dirty="0">
                <a:solidFill>
                  <a:schemeClr val="dk1"/>
                </a:solidFill>
                <a:latin typeface="Calibri"/>
                <a:ea typeface="Calibri"/>
                <a:cs typeface="Calibri"/>
                <a:sym typeface="Calibri"/>
              </a:rPr>
              <a:t>What does an archivist do?</a:t>
            </a:r>
            <a:endParaRPr sz="2100" b="0" i="0" u="none" strike="noStrike" cap="none" dirty="0">
              <a:solidFill>
                <a:schemeClr val="dk1"/>
              </a:solidFill>
              <a:latin typeface="Calibri"/>
              <a:ea typeface="Calibri"/>
              <a:cs typeface="Calibri"/>
              <a:sym typeface="Calibri"/>
            </a:endParaRPr>
          </a:p>
        </p:txBody>
      </p:sp>
      <p:sp>
        <p:nvSpPr>
          <p:cNvPr id="125" name="Google Shape;125;p24"/>
          <p:cNvSpPr txBox="1"/>
          <p:nvPr/>
        </p:nvSpPr>
        <p:spPr>
          <a:xfrm>
            <a:off x="628650" y="1179239"/>
            <a:ext cx="7886700" cy="356100"/>
          </a:xfrm>
          <a:prstGeom prst="rect">
            <a:avLst/>
          </a:prstGeom>
          <a:noFill/>
          <a:ln>
            <a:noFill/>
          </a:ln>
        </p:spPr>
        <p:txBody>
          <a:bodyPr spcFirstLastPara="1" wrap="square" lIns="68575" tIns="34275" rIns="68575" bIns="34275" anchor="t" anchorCtr="0">
            <a:noAutofit/>
          </a:bodyPr>
          <a:lstStyle/>
          <a:p>
            <a:pPr marL="0" marR="0" lvl="0" indent="0" algn="ctr" rtl="0">
              <a:lnSpc>
                <a:spcPct val="90000"/>
              </a:lnSpc>
              <a:spcBef>
                <a:spcPts val="0"/>
              </a:spcBef>
              <a:spcAft>
                <a:spcPts val="0"/>
              </a:spcAft>
              <a:buClr>
                <a:schemeClr val="dk1"/>
              </a:buClr>
              <a:buSzPts val="1800"/>
              <a:buFont typeface="Arial"/>
              <a:buNone/>
            </a:pPr>
            <a:r>
              <a:rPr lang="en-GB" sz="2100" b="0" i="0" u="none" strike="noStrike" cap="none" dirty="0">
                <a:solidFill>
                  <a:schemeClr val="dk1"/>
                </a:solidFill>
                <a:latin typeface="Calibri"/>
                <a:ea typeface="Calibri"/>
                <a:cs typeface="Calibri"/>
                <a:sym typeface="Calibri"/>
              </a:rPr>
              <a:t>How is it different from a museum or library?</a:t>
            </a:r>
            <a:endParaRPr sz="2100" b="0" i="0" u="none" strike="noStrike" cap="none" dirty="0">
              <a:solidFill>
                <a:schemeClr val="dk1"/>
              </a:solidFill>
              <a:latin typeface="Calibri"/>
              <a:ea typeface="Calibri"/>
              <a:cs typeface="Calibri"/>
              <a:sym typeface="Calibri"/>
            </a:endParaRPr>
          </a:p>
        </p:txBody>
      </p:sp>
      <p:sp>
        <p:nvSpPr>
          <p:cNvPr id="126" name="Google Shape;126;p24"/>
          <p:cNvSpPr txBox="1"/>
          <p:nvPr/>
        </p:nvSpPr>
        <p:spPr>
          <a:xfrm>
            <a:off x="4775866" y="3135486"/>
            <a:ext cx="4384800" cy="357900"/>
          </a:xfrm>
          <a:prstGeom prst="rect">
            <a:avLst/>
          </a:prstGeom>
          <a:noFill/>
          <a:ln>
            <a:noFill/>
          </a:ln>
        </p:spPr>
        <p:txBody>
          <a:bodyPr spcFirstLastPara="1" wrap="square" lIns="68575" tIns="34275" rIns="68575" bIns="34275" anchor="t" anchorCtr="0">
            <a:normAutofit/>
          </a:bodyPr>
          <a:lstStyle/>
          <a:p>
            <a:pPr marL="0" marR="0" lvl="0" indent="0" algn="l" rtl="0">
              <a:lnSpc>
                <a:spcPct val="90000"/>
              </a:lnSpc>
              <a:spcBef>
                <a:spcPts val="0"/>
              </a:spcBef>
              <a:spcAft>
                <a:spcPts val="0"/>
              </a:spcAft>
              <a:buClr>
                <a:schemeClr val="dk1"/>
              </a:buClr>
              <a:buSzPts val="2100"/>
              <a:buFont typeface="Arial"/>
              <a:buNone/>
            </a:pPr>
            <a:r>
              <a:rPr lang="en-GB" sz="2100" b="0" i="0" u="none" strike="noStrike" cap="none" dirty="0">
                <a:solidFill>
                  <a:schemeClr val="dk1"/>
                </a:solidFill>
                <a:latin typeface="Calibri"/>
                <a:ea typeface="Calibri"/>
                <a:cs typeface="Calibri"/>
                <a:sym typeface="Calibri"/>
              </a:rPr>
              <a:t>How do you become an archivist?</a:t>
            </a:r>
            <a:endParaRPr sz="2100" b="0" i="0" u="none" strike="noStrike" cap="none" dirty="0">
              <a:solidFill>
                <a:schemeClr val="dk1"/>
              </a:solidFill>
              <a:latin typeface="Calibri"/>
              <a:ea typeface="Calibri"/>
              <a:cs typeface="Calibri"/>
              <a:sym typeface="Calibri"/>
            </a:endParaRPr>
          </a:p>
        </p:txBody>
      </p:sp>
      <p:sp>
        <p:nvSpPr>
          <p:cNvPr id="127" name="Google Shape;127;p24"/>
          <p:cNvSpPr txBox="1"/>
          <p:nvPr/>
        </p:nvSpPr>
        <p:spPr>
          <a:xfrm>
            <a:off x="420053" y="1888639"/>
            <a:ext cx="4294800" cy="985500"/>
          </a:xfrm>
          <a:prstGeom prst="rect">
            <a:avLst/>
          </a:prstGeom>
          <a:noFill/>
          <a:ln>
            <a:noFill/>
          </a:ln>
        </p:spPr>
        <p:txBody>
          <a:bodyPr spcFirstLastPara="1" wrap="square" lIns="68575" tIns="34275" rIns="68575" bIns="34275" anchor="t" anchorCtr="0">
            <a:noAutofit/>
          </a:bodyPr>
          <a:lstStyle/>
          <a:p>
            <a:pPr marL="0" marR="0" lvl="0" indent="0" algn="l" rtl="0">
              <a:lnSpc>
                <a:spcPct val="90000"/>
              </a:lnSpc>
              <a:spcBef>
                <a:spcPts val="0"/>
              </a:spcBef>
              <a:spcAft>
                <a:spcPts val="0"/>
              </a:spcAft>
              <a:buClr>
                <a:schemeClr val="dk1"/>
              </a:buClr>
              <a:buSzPts val="2100"/>
              <a:buFont typeface="Arial"/>
              <a:buNone/>
            </a:pPr>
            <a:r>
              <a:rPr lang="en-GB" sz="2100" b="0" i="0" u="none" strike="noStrike" cap="none" dirty="0">
                <a:solidFill>
                  <a:schemeClr val="dk1"/>
                </a:solidFill>
                <a:latin typeface="Calibri"/>
                <a:ea typeface="Calibri"/>
                <a:cs typeface="Calibri"/>
                <a:sym typeface="Calibri"/>
              </a:rPr>
              <a:t>Why are they important?</a:t>
            </a:r>
            <a:endParaRPr sz="2100" b="0" i="0" u="none" strike="noStrike" cap="none" dirty="0">
              <a:solidFill>
                <a:schemeClr val="dk1"/>
              </a:solidFill>
              <a:latin typeface="Calibri"/>
              <a:ea typeface="Calibri"/>
              <a:cs typeface="Calibri"/>
              <a:sym typeface="Calibri"/>
            </a:endParaRPr>
          </a:p>
        </p:txBody>
      </p:sp>
      <p:sp>
        <p:nvSpPr>
          <p:cNvPr id="128" name="Google Shape;128;p24"/>
          <p:cNvSpPr txBox="1"/>
          <p:nvPr/>
        </p:nvSpPr>
        <p:spPr>
          <a:xfrm>
            <a:off x="3783330" y="1773352"/>
            <a:ext cx="3528900" cy="365100"/>
          </a:xfrm>
          <a:prstGeom prst="rect">
            <a:avLst/>
          </a:prstGeom>
          <a:noFill/>
          <a:ln>
            <a:noFill/>
          </a:ln>
        </p:spPr>
        <p:txBody>
          <a:bodyPr spcFirstLastPara="1" wrap="square" lIns="68575" tIns="34275" rIns="68575" bIns="34275" anchor="t" anchorCtr="0">
            <a:noAutofit/>
          </a:bodyPr>
          <a:lstStyle/>
          <a:p>
            <a:pPr marL="0" marR="0" lvl="0" indent="0" algn="l" rtl="0">
              <a:lnSpc>
                <a:spcPct val="90000"/>
              </a:lnSpc>
              <a:spcBef>
                <a:spcPts val="0"/>
              </a:spcBef>
              <a:spcAft>
                <a:spcPts val="0"/>
              </a:spcAft>
              <a:buClr>
                <a:schemeClr val="dk1"/>
              </a:buClr>
              <a:buSzPts val="2100"/>
              <a:buFont typeface="Arial"/>
              <a:buNone/>
            </a:pPr>
            <a:r>
              <a:rPr lang="en-GB" sz="2100" b="0" i="0" u="none" strike="noStrike" cap="none" dirty="0">
                <a:solidFill>
                  <a:schemeClr val="dk1"/>
                </a:solidFill>
                <a:latin typeface="Calibri"/>
                <a:ea typeface="Calibri"/>
                <a:cs typeface="Calibri"/>
                <a:sym typeface="Calibri"/>
              </a:rPr>
              <a:t>How do you look after them?</a:t>
            </a:r>
            <a:endParaRPr sz="2100" b="0" i="0" u="none" strike="noStrike" cap="none" dirty="0">
              <a:solidFill>
                <a:schemeClr val="dk1"/>
              </a:solidFill>
              <a:latin typeface="Calibri"/>
              <a:ea typeface="Calibri"/>
              <a:cs typeface="Calibri"/>
              <a:sym typeface="Calibri"/>
            </a:endParaRPr>
          </a:p>
        </p:txBody>
      </p:sp>
      <p:sp>
        <p:nvSpPr>
          <p:cNvPr id="129" name="Google Shape;129;p24"/>
          <p:cNvSpPr txBox="1"/>
          <p:nvPr/>
        </p:nvSpPr>
        <p:spPr>
          <a:xfrm>
            <a:off x="1835727" y="2517753"/>
            <a:ext cx="3129546" cy="365100"/>
          </a:xfrm>
          <a:prstGeom prst="rect">
            <a:avLst/>
          </a:prstGeom>
          <a:noFill/>
          <a:ln>
            <a:noFill/>
          </a:ln>
        </p:spPr>
        <p:txBody>
          <a:bodyPr spcFirstLastPara="1" wrap="square" lIns="68575" tIns="34275" rIns="68575" bIns="34275" anchor="t" anchorCtr="0">
            <a:noAutofit/>
          </a:bodyPr>
          <a:lstStyle/>
          <a:p>
            <a:pPr marL="0" marR="0" lvl="0" indent="0" algn="l" rtl="0">
              <a:lnSpc>
                <a:spcPct val="90000"/>
              </a:lnSpc>
              <a:spcBef>
                <a:spcPts val="0"/>
              </a:spcBef>
              <a:spcAft>
                <a:spcPts val="0"/>
              </a:spcAft>
              <a:buClr>
                <a:schemeClr val="dk1"/>
              </a:buClr>
              <a:buSzPct val="100000"/>
              <a:buFont typeface="Arial"/>
              <a:buNone/>
            </a:pPr>
            <a:r>
              <a:rPr lang="en-GB" sz="2100" b="0" i="0" u="none" strike="noStrike" cap="none" dirty="0">
                <a:solidFill>
                  <a:schemeClr val="dk1"/>
                </a:solidFill>
                <a:latin typeface="Calibri"/>
                <a:ea typeface="Calibri"/>
                <a:cs typeface="Calibri"/>
                <a:sym typeface="Calibri"/>
              </a:rPr>
              <a:t>How do you find archives?</a:t>
            </a:r>
            <a:endParaRPr sz="2100" b="0" i="0" u="none" strike="noStrike" cap="none" dirty="0">
              <a:solidFill>
                <a:schemeClr val="dk1"/>
              </a:solidFill>
              <a:latin typeface="Calibri"/>
              <a:ea typeface="Calibri"/>
              <a:cs typeface="Calibri"/>
              <a:sym typeface="Calibri"/>
            </a:endParaRPr>
          </a:p>
        </p:txBody>
      </p:sp>
      <p:sp>
        <p:nvSpPr>
          <p:cNvPr id="130" name="Google Shape;130;p24"/>
          <p:cNvSpPr txBox="1"/>
          <p:nvPr/>
        </p:nvSpPr>
        <p:spPr>
          <a:xfrm>
            <a:off x="73335" y="3272581"/>
            <a:ext cx="4384800" cy="365100"/>
          </a:xfrm>
          <a:prstGeom prst="rect">
            <a:avLst/>
          </a:prstGeom>
          <a:noFill/>
          <a:ln>
            <a:noFill/>
          </a:ln>
        </p:spPr>
        <p:txBody>
          <a:bodyPr spcFirstLastPara="1" wrap="square" lIns="68575" tIns="34275" rIns="68575" bIns="34275" anchor="t" anchorCtr="0">
            <a:noAutofit/>
          </a:bodyPr>
          <a:lstStyle/>
          <a:p>
            <a:pPr marL="0" marR="0" lvl="0" indent="0" algn="ctr" rtl="0">
              <a:lnSpc>
                <a:spcPct val="90000"/>
              </a:lnSpc>
              <a:spcBef>
                <a:spcPts val="0"/>
              </a:spcBef>
              <a:spcAft>
                <a:spcPts val="0"/>
              </a:spcAft>
              <a:buClr>
                <a:schemeClr val="dk1"/>
              </a:buClr>
              <a:buSzPts val="1800"/>
              <a:buFont typeface="Arial"/>
              <a:buNone/>
            </a:pPr>
            <a:r>
              <a:rPr lang="en-GB" sz="2100" b="0" i="0" u="none" strike="noStrike" cap="none" dirty="0">
                <a:solidFill>
                  <a:schemeClr val="dk1"/>
                </a:solidFill>
                <a:latin typeface="Calibri"/>
                <a:ea typeface="Calibri"/>
                <a:cs typeface="Calibri"/>
                <a:sym typeface="Calibri"/>
              </a:rPr>
              <a:t>How do you use archives for research?</a:t>
            </a:r>
            <a:endParaRPr sz="2100" b="0" i="0" u="none" strike="noStrike" cap="none" dirty="0">
              <a:solidFill>
                <a:schemeClr val="dk1"/>
              </a:solidFill>
              <a:latin typeface="Calibri"/>
              <a:ea typeface="Calibri"/>
              <a:cs typeface="Calibri"/>
              <a:sym typeface="Calibri"/>
            </a:endParaRPr>
          </a:p>
        </p:txBody>
      </p:sp>
      <p:pic>
        <p:nvPicPr>
          <p:cNvPr id="131" name="Google Shape;131;p2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166209" y="3883114"/>
            <a:ext cx="1734010" cy="2040255"/>
          </a:xfrm>
          <a:prstGeom prst="rect">
            <a:avLst/>
          </a:prstGeom>
          <a:noFill/>
          <a:ln>
            <a:noFill/>
          </a:ln>
        </p:spPr>
      </p:pic>
      <p:pic>
        <p:nvPicPr>
          <p:cNvPr id="132" name="Google Shape;132;p2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034461" y="3883114"/>
            <a:ext cx="2213809" cy="1250286"/>
          </a:xfrm>
          <a:prstGeom prst="rect">
            <a:avLst/>
          </a:prstGeom>
          <a:noFill/>
          <a:ln>
            <a:noFill/>
          </a:ln>
        </p:spPr>
      </p:pic>
      <p:pic>
        <p:nvPicPr>
          <p:cNvPr id="133" name="Google Shape;133;p24"/>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78094" y="3895918"/>
            <a:ext cx="1874691" cy="1247582"/>
          </a:xfrm>
          <a:prstGeom prst="rect">
            <a:avLst/>
          </a:prstGeom>
          <a:noFill/>
          <a:ln>
            <a:noFill/>
          </a:ln>
        </p:spPr>
      </p:pic>
      <p:pic>
        <p:nvPicPr>
          <p:cNvPr id="134" name="Google Shape;134;p24"/>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6361694" y="3883114"/>
            <a:ext cx="2690868" cy="133460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5"/>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p>
            <a:pPr marL="0" lvl="0" indent="0" algn="ctr" rtl="0">
              <a:lnSpc>
                <a:spcPct val="90000"/>
              </a:lnSpc>
              <a:spcBef>
                <a:spcPts val="0"/>
              </a:spcBef>
              <a:spcAft>
                <a:spcPts val="0"/>
              </a:spcAft>
              <a:buClr>
                <a:schemeClr val="dk1"/>
              </a:buClr>
              <a:buSzPts val="3300"/>
              <a:buFont typeface="Calibri"/>
              <a:buNone/>
            </a:pPr>
            <a:r>
              <a:rPr lang="en-GB" sz="3600" b="1" dirty="0">
                <a:latin typeface="Calibri" panose="020F0502020204030204" pitchFamily="34" charset="0"/>
                <a:cs typeface="Calibri" panose="020F0502020204030204" pitchFamily="34" charset="0"/>
              </a:rPr>
              <a:t>What’s in an archive? </a:t>
            </a:r>
            <a:endParaRPr sz="3600" b="1" dirty="0">
              <a:latin typeface="Calibri" panose="020F0502020204030204" pitchFamily="34" charset="0"/>
              <a:cs typeface="Calibri" panose="020F0502020204030204" pitchFamily="34" charset="0"/>
            </a:endParaRPr>
          </a:p>
        </p:txBody>
      </p:sp>
      <p:sp>
        <p:nvSpPr>
          <p:cNvPr id="140" name="Google Shape;140;p25"/>
          <p:cNvSpPr txBox="1">
            <a:spLocks noGrp="1"/>
          </p:cNvSpPr>
          <p:nvPr>
            <p:ph type="body" idx="1"/>
          </p:nvPr>
        </p:nvSpPr>
        <p:spPr>
          <a:xfrm>
            <a:off x="507737" y="940050"/>
            <a:ext cx="4789200" cy="3263400"/>
          </a:xfrm>
          <a:prstGeom prst="rect">
            <a:avLst/>
          </a:prstGeom>
          <a:noFill/>
          <a:ln>
            <a:noFill/>
          </a:ln>
        </p:spPr>
        <p:txBody>
          <a:bodyPr spcFirstLastPara="1" wrap="square" lIns="68575" tIns="34275" rIns="68575" bIns="34275" anchor="t" anchorCtr="0">
            <a:noAutofit/>
          </a:bodyPr>
          <a:lstStyle/>
          <a:p>
            <a:pPr marL="0" lvl="0" indent="0" rtl="0">
              <a:lnSpc>
                <a:spcPct val="90000"/>
              </a:lnSpc>
              <a:spcBef>
                <a:spcPts val="0"/>
              </a:spcBef>
              <a:spcAft>
                <a:spcPts val="0"/>
              </a:spcAft>
              <a:buClr>
                <a:schemeClr val="dk1"/>
              </a:buClr>
              <a:buSzPts val="1500"/>
              <a:buNone/>
            </a:pPr>
            <a:r>
              <a:rPr lang="en-GB" dirty="0">
                <a:solidFill>
                  <a:schemeClr val="tx1"/>
                </a:solidFill>
                <a:latin typeface="Calibri" panose="020F0502020204030204" pitchFamily="34" charset="0"/>
                <a:cs typeface="Calibri" panose="020F0502020204030204" pitchFamily="34" charset="0"/>
              </a:rPr>
              <a:t>Archives can include:				</a:t>
            </a:r>
            <a:endParaRPr dirty="0">
              <a:solidFill>
                <a:schemeClr val="tx1"/>
              </a:solidFill>
              <a:latin typeface="Calibri" panose="020F0502020204030204" pitchFamily="34" charset="0"/>
              <a:cs typeface="Calibri" panose="020F0502020204030204" pitchFamily="34" charset="0"/>
            </a:endParaRPr>
          </a:p>
          <a:p>
            <a:pPr marL="292100" lvl="0" indent="-285750" rtl="0">
              <a:lnSpc>
                <a:spcPct val="90000"/>
              </a:lnSpc>
              <a:spcBef>
                <a:spcPts val="800"/>
              </a:spcBef>
              <a:spcAft>
                <a:spcPts val="0"/>
              </a:spcAft>
              <a:buClr>
                <a:schemeClr val="dk1"/>
              </a:buClr>
              <a:buSzPts val="15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Correspondence</a:t>
            </a:r>
            <a:endParaRPr dirty="0">
              <a:solidFill>
                <a:schemeClr val="tx1"/>
              </a:solidFill>
              <a:latin typeface="Calibri" panose="020F0502020204030204" pitchFamily="34" charset="0"/>
              <a:cs typeface="Calibri" panose="020F0502020204030204" pitchFamily="34" charset="0"/>
            </a:endParaRPr>
          </a:p>
          <a:p>
            <a:pPr marL="292100" lvl="0" indent="-285750" rtl="0">
              <a:lnSpc>
                <a:spcPct val="90000"/>
              </a:lnSpc>
              <a:spcBef>
                <a:spcPts val="800"/>
              </a:spcBef>
              <a:spcAft>
                <a:spcPts val="0"/>
              </a:spcAft>
              <a:buClr>
                <a:schemeClr val="dk1"/>
              </a:buClr>
              <a:buSzPts val="15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Minutes</a:t>
            </a:r>
            <a:endParaRPr dirty="0">
              <a:solidFill>
                <a:schemeClr val="tx1"/>
              </a:solidFill>
              <a:latin typeface="Calibri" panose="020F0502020204030204" pitchFamily="34" charset="0"/>
              <a:cs typeface="Calibri" panose="020F0502020204030204" pitchFamily="34" charset="0"/>
            </a:endParaRPr>
          </a:p>
          <a:p>
            <a:pPr marL="292100" lvl="0" indent="-285750" rtl="0">
              <a:lnSpc>
                <a:spcPct val="90000"/>
              </a:lnSpc>
              <a:spcBef>
                <a:spcPts val="800"/>
              </a:spcBef>
              <a:spcAft>
                <a:spcPts val="0"/>
              </a:spcAft>
              <a:buClr>
                <a:schemeClr val="dk1"/>
              </a:buClr>
              <a:buSzPts val="15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Financial records</a:t>
            </a:r>
            <a:endParaRPr dirty="0">
              <a:solidFill>
                <a:schemeClr val="tx1"/>
              </a:solidFill>
              <a:latin typeface="Calibri" panose="020F0502020204030204" pitchFamily="34" charset="0"/>
              <a:cs typeface="Calibri" panose="020F0502020204030204" pitchFamily="34" charset="0"/>
            </a:endParaRPr>
          </a:p>
          <a:p>
            <a:pPr marL="292100" lvl="0" indent="-285750" rtl="0">
              <a:lnSpc>
                <a:spcPct val="90000"/>
              </a:lnSpc>
              <a:spcBef>
                <a:spcPts val="800"/>
              </a:spcBef>
              <a:spcAft>
                <a:spcPts val="0"/>
              </a:spcAft>
              <a:buClr>
                <a:schemeClr val="dk1"/>
              </a:buClr>
              <a:buSzPts val="15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Reports</a:t>
            </a:r>
            <a:endParaRPr dirty="0">
              <a:solidFill>
                <a:schemeClr val="tx1"/>
              </a:solidFill>
              <a:latin typeface="Calibri" panose="020F0502020204030204" pitchFamily="34" charset="0"/>
              <a:cs typeface="Calibri" panose="020F0502020204030204" pitchFamily="34" charset="0"/>
            </a:endParaRPr>
          </a:p>
          <a:p>
            <a:pPr marL="292100" lvl="0" indent="-285750" rtl="0">
              <a:lnSpc>
                <a:spcPct val="90000"/>
              </a:lnSpc>
              <a:spcBef>
                <a:spcPts val="800"/>
              </a:spcBef>
              <a:spcAft>
                <a:spcPts val="0"/>
              </a:spcAft>
              <a:buClr>
                <a:schemeClr val="dk1"/>
              </a:buClr>
              <a:buSzPts val="15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Maps</a:t>
            </a:r>
            <a:endParaRPr dirty="0">
              <a:solidFill>
                <a:schemeClr val="tx1"/>
              </a:solidFill>
              <a:latin typeface="Calibri" panose="020F0502020204030204" pitchFamily="34" charset="0"/>
              <a:cs typeface="Calibri" panose="020F0502020204030204" pitchFamily="34" charset="0"/>
            </a:endParaRPr>
          </a:p>
          <a:p>
            <a:pPr marL="292100" lvl="0" indent="-285750" rtl="0">
              <a:lnSpc>
                <a:spcPct val="90000"/>
              </a:lnSpc>
              <a:spcBef>
                <a:spcPts val="800"/>
              </a:spcBef>
              <a:spcAft>
                <a:spcPts val="0"/>
              </a:spcAft>
              <a:buClr>
                <a:schemeClr val="dk1"/>
              </a:buClr>
              <a:buSzPts val="15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Diaries</a:t>
            </a:r>
            <a:endParaRPr dirty="0">
              <a:solidFill>
                <a:schemeClr val="tx1"/>
              </a:solidFill>
              <a:latin typeface="Calibri" panose="020F0502020204030204" pitchFamily="34" charset="0"/>
              <a:cs typeface="Calibri" panose="020F0502020204030204" pitchFamily="34" charset="0"/>
            </a:endParaRPr>
          </a:p>
          <a:p>
            <a:pPr marL="292100" lvl="0" indent="-285750" rtl="0">
              <a:lnSpc>
                <a:spcPct val="90000"/>
              </a:lnSpc>
              <a:spcBef>
                <a:spcPts val="800"/>
              </a:spcBef>
              <a:spcAft>
                <a:spcPts val="0"/>
              </a:spcAft>
              <a:buClr>
                <a:schemeClr val="dk1"/>
              </a:buClr>
              <a:buSzPts val="15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Literary drafts</a:t>
            </a:r>
            <a:endParaRPr dirty="0">
              <a:solidFill>
                <a:schemeClr val="tx1"/>
              </a:solidFill>
              <a:latin typeface="Calibri" panose="020F0502020204030204" pitchFamily="34" charset="0"/>
              <a:cs typeface="Calibri" panose="020F0502020204030204" pitchFamily="34" charset="0"/>
            </a:endParaRPr>
          </a:p>
          <a:p>
            <a:pPr marL="292100" lvl="0" indent="-285750" rtl="0">
              <a:lnSpc>
                <a:spcPct val="90000"/>
              </a:lnSpc>
              <a:spcBef>
                <a:spcPts val="800"/>
              </a:spcBef>
              <a:spcAft>
                <a:spcPts val="0"/>
              </a:spcAft>
              <a:buClr>
                <a:schemeClr val="dk1"/>
              </a:buClr>
              <a:buSzPts val="15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Photographs</a:t>
            </a:r>
            <a:endParaRPr dirty="0">
              <a:solidFill>
                <a:schemeClr val="tx1"/>
              </a:solidFill>
              <a:latin typeface="Calibri" panose="020F0502020204030204" pitchFamily="34" charset="0"/>
              <a:cs typeface="Calibri" panose="020F0502020204030204" pitchFamily="34" charset="0"/>
            </a:endParaRPr>
          </a:p>
          <a:p>
            <a:pPr marL="292100" lvl="0" indent="-285750" rtl="0">
              <a:lnSpc>
                <a:spcPct val="90000"/>
              </a:lnSpc>
              <a:spcBef>
                <a:spcPts val="800"/>
              </a:spcBef>
              <a:spcAft>
                <a:spcPts val="0"/>
              </a:spcAft>
              <a:buClr>
                <a:schemeClr val="dk1"/>
              </a:buClr>
              <a:buSzPts val="15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Published material </a:t>
            </a:r>
            <a:endParaRPr dirty="0">
              <a:solidFill>
                <a:schemeClr val="tx1"/>
              </a:solidFill>
              <a:latin typeface="Calibri" panose="020F0502020204030204" pitchFamily="34" charset="0"/>
              <a:cs typeface="Calibri" panose="020F0502020204030204" pitchFamily="34" charset="0"/>
            </a:endParaRPr>
          </a:p>
          <a:p>
            <a:pPr marL="292100" lvl="0" indent="-285750" rtl="0">
              <a:lnSpc>
                <a:spcPct val="90000"/>
              </a:lnSpc>
              <a:spcBef>
                <a:spcPts val="800"/>
              </a:spcBef>
              <a:spcAft>
                <a:spcPts val="1200"/>
              </a:spcAft>
              <a:buClr>
                <a:schemeClr val="dk1"/>
              </a:buClr>
              <a:buSzPts val="15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And many, many other types of records</a:t>
            </a:r>
            <a:endParaRPr dirty="0">
              <a:solidFill>
                <a:schemeClr val="tx1"/>
              </a:solidFill>
              <a:latin typeface="Calibri" panose="020F0502020204030204" pitchFamily="34" charset="0"/>
              <a:cs typeface="Calibri" panose="020F0502020204030204" pitchFamily="34" charset="0"/>
            </a:endParaRPr>
          </a:p>
        </p:txBody>
      </p:sp>
      <p:sp>
        <p:nvSpPr>
          <p:cNvPr id="141" name="Google Shape;141;p25"/>
          <p:cNvSpPr txBox="1"/>
          <p:nvPr/>
        </p:nvSpPr>
        <p:spPr>
          <a:xfrm>
            <a:off x="5417820" y="1368505"/>
            <a:ext cx="3069000" cy="731100"/>
          </a:xfrm>
          <a:prstGeom prst="rect">
            <a:avLst/>
          </a:prstGeom>
          <a:noFill/>
          <a:ln>
            <a:noFill/>
          </a:ln>
        </p:spPr>
        <p:txBody>
          <a:bodyPr spcFirstLastPara="1" wrap="square" lIns="68575" tIns="34275" rIns="68575" bIns="34275" anchor="t" anchorCtr="0">
            <a:spAutoFit/>
          </a:bodyPr>
          <a:lstStyle/>
          <a:p>
            <a:pPr marL="215900" marR="0" lvl="0" indent="-209550" algn="l" rtl="0">
              <a:spcBef>
                <a:spcPts val="0"/>
              </a:spcBef>
              <a:spcAft>
                <a:spcPts val="0"/>
              </a:spcAft>
              <a:buClr>
                <a:schemeClr val="dk1"/>
              </a:buClr>
              <a:buSzPts val="1500"/>
              <a:buFont typeface="Calibri"/>
              <a:buChar char="-"/>
            </a:pPr>
            <a:endParaRPr sz="1100"/>
          </a:p>
          <a:p>
            <a:pPr marL="0" marR="0" lvl="0" indent="0" algn="l" rtl="0">
              <a:spcBef>
                <a:spcPts val="0"/>
              </a:spcBef>
              <a:spcAft>
                <a:spcPts val="0"/>
              </a:spcAft>
              <a:buNone/>
            </a:pPr>
            <a:endParaRPr sz="1400">
              <a:solidFill>
                <a:schemeClr val="dk1"/>
              </a:solidFill>
              <a:latin typeface="Calibri"/>
              <a:ea typeface="Calibri"/>
              <a:cs typeface="Calibri"/>
              <a:sym typeface="Calibri"/>
            </a:endParaRPr>
          </a:p>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26"/>
          <p:cNvSpPr txBox="1">
            <a:spLocks noGrp="1"/>
          </p:cNvSpPr>
          <p:nvPr>
            <p:ph type="title"/>
          </p:nvPr>
        </p:nvSpPr>
        <p:spPr>
          <a:xfrm>
            <a:off x="300875" y="273850"/>
            <a:ext cx="87828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200" b="1" dirty="0">
                <a:latin typeface="Calibri" panose="020F0502020204030204" pitchFamily="34" charset="0"/>
                <a:cs typeface="Calibri" panose="020F0502020204030204" pitchFamily="34" charset="0"/>
              </a:rPr>
              <a:t>Our big question: How has Stroud’s radicalism changed over time? </a:t>
            </a:r>
            <a:endParaRPr sz="3200" b="1" dirty="0">
              <a:latin typeface="Calibri" panose="020F0502020204030204" pitchFamily="34" charset="0"/>
              <a:cs typeface="Calibri" panose="020F0502020204030204" pitchFamily="34" charset="0"/>
            </a:endParaRPr>
          </a:p>
        </p:txBody>
      </p:sp>
      <p:sp>
        <p:nvSpPr>
          <p:cNvPr id="147" name="Google Shape;147;p26"/>
          <p:cNvSpPr txBox="1">
            <a:spLocks noGrp="1"/>
          </p:cNvSpPr>
          <p:nvPr>
            <p:ph type="body" idx="1"/>
          </p:nvPr>
        </p:nvSpPr>
        <p:spPr>
          <a:xfrm>
            <a:off x="0" y="1369225"/>
            <a:ext cx="9144000" cy="3263400"/>
          </a:xfrm>
          <a:prstGeom prst="rect">
            <a:avLst/>
          </a:prstGeom>
        </p:spPr>
        <p:txBody>
          <a:bodyPr spcFirstLastPara="1" wrap="square" lIns="68575" tIns="34275" rIns="68575" bIns="34275" anchor="t" anchorCtr="0">
            <a:normAutofit fontScale="85000" lnSpcReduction="20000"/>
          </a:bodyPr>
          <a:lstStyle/>
          <a:p>
            <a:pPr marL="0" lvl="0" indent="0" algn="ctr" rtl="0">
              <a:lnSpc>
                <a:spcPct val="100000"/>
              </a:lnSpc>
              <a:spcBef>
                <a:spcPts val="0"/>
              </a:spcBef>
              <a:spcAft>
                <a:spcPts val="0"/>
              </a:spcAft>
              <a:buNone/>
            </a:pPr>
            <a:r>
              <a:rPr lang="en-GB" sz="2800" dirty="0">
                <a:solidFill>
                  <a:schemeClr val="dk1"/>
                </a:solidFill>
                <a:latin typeface="Calibri" panose="020F0502020204030204" pitchFamily="34" charset="0"/>
                <a:cs typeface="Calibri" panose="020F0502020204030204" pitchFamily="34" charset="0"/>
              </a:rPr>
              <a:t>Your job over the next two weeks is to create a museum panel for the stories of people who have been forgotten or ignored in Stroud’s history, </a:t>
            </a:r>
            <a:r>
              <a:rPr lang="en-GB" sz="2800" b="1" dirty="0">
                <a:solidFill>
                  <a:schemeClr val="dk1"/>
                </a:solidFill>
                <a:latin typeface="Calibri" panose="020F0502020204030204" pitchFamily="34" charset="0"/>
                <a:cs typeface="Calibri" panose="020F0502020204030204" pitchFamily="34" charset="0"/>
              </a:rPr>
              <a:t>and</a:t>
            </a:r>
            <a:r>
              <a:rPr lang="en-GB" sz="2800" dirty="0">
                <a:solidFill>
                  <a:schemeClr val="dk1"/>
                </a:solidFill>
                <a:latin typeface="Calibri" panose="020F0502020204030204" pitchFamily="34" charset="0"/>
                <a:cs typeface="Calibri" panose="020F0502020204030204" pitchFamily="34" charset="0"/>
              </a:rPr>
              <a:t> to decide at what points in history Stroud has been in support of new ideas.</a:t>
            </a:r>
            <a:endParaRPr sz="2800" dirty="0">
              <a:solidFill>
                <a:schemeClr val="dk1"/>
              </a:solidFill>
              <a:latin typeface="Calibri" panose="020F0502020204030204" pitchFamily="34" charset="0"/>
              <a:cs typeface="Calibri" panose="020F0502020204030204" pitchFamily="34" charset="0"/>
            </a:endParaRPr>
          </a:p>
          <a:p>
            <a:pPr marL="0" lvl="0" indent="0" algn="ctr" rtl="0">
              <a:lnSpc>
                <a:spcPct val="100000"/>
              </a:lnSpc>
              <a:spcBef>
                <a:spcPts val="0"/>
              </a:spcBef>
              <a:spcAft>
                <a:spcPts val="0"/>
              </a:spcAft>
              <a:buNone/>
            </a:pPr>
            <a:endParaRPr sz="2800" dirty="0">
              <a:solidFill>
                <a:schemeClr val="dk1"/>
              </a:solidFill>
              <a:latin typeface="Calibri" panose="020F0502020204030204" pitchFamily="34" charset="0"/>
              <a:cs typeface="Calibri" panose="020F0502020204030204" pitchFamily="34" charset="0"/>
            </a:endParaRPr>
          </a:p>
          <a:p>
            <a:pPr marL="0" lvl="0" indent="0" algn="ctr" rtl="0">
              <a:lnSpc>
                <a:spcPct val="100000"/>
              </a:lnSpc>
              <a:spcBef>
                <a:spcPts val="0"/>
              </a:spcBef>
              <a:spcAft>
                <a:spcPts val="0"/>
              </a:spcAft>
              <a:buNone/>
            </a:pPr>
            <a:r>
              <a:rPr lang="en-GB" sz="2800" dirty="0">
                <a:solidFill>
                  <a:schemeClr val="dk1"/>
                </a:solidFill>
                <a:latin typeface="Calibri" panose="020F0502020204030204" pitchFamily="34" charset="0"/>
                <a:cs typeface="Calibri" panose="020F0502020204030204" pitchFamily="34" charset="0"/>
              </a:rPr>
              <a:t>You will be selecting primary sources from our archive boxes for use in our museum display.</a:t>
            </a:r>
            <a:endParaRPr sz="2800" dirty="0">
              <a:solidFill>
                <a:schemeClr val="dk1"/>
              </a:solidFill>
              <a:latin typeface="Calibri" panose="020F0502020204030204" pitchFamily="34" charset="0"/>
              <a:cs typeface="Calibri" panose="020F0502020204030204" pitchFamily="34" charset="0"/>
            </a:endParaRPr>
          </a:p>
          <a:p>
            <a:pPr marL="0" lvl="0" indent="0" algn="ctr" rtl="0">
              <a:lnSpc>
                <a:spcPct val="100000"/>
              </a:lnSpc>
              <a:spcBef>
                <a:spcPts val="0"/>
              </a:spcBef>
              <a:spcAft>
                <a:spcPts val="0"/>
              </a:spcAft>
              <a:buNone/>
            </a:pPr>
            <a:endParaRPr sz="2800" dirty="0">
              <a:solidFill>
                <a:schemeClr val="dk1"/>
              </a:solidFill>
              <a:latin typeface="Calibri" panose="020F0502020204030204" pitchFamily="34" charset="0"/>
              <a:cs typeface="Calibri" panose="020F0502020204030204" pitchFamily="34" charset="0"/>
            </a:endParaRPr>
          </a:p>
          <a:p>
            <a:pPr marL="0" lvl="0" indent="0" algn="ctr" rtl="0">
              <a:lnSpc>
                <a:spcPct val="100000"/>
              </a:lnSpc>
              <a:spcBef>
                <a:spcPts val="0"/>
              </a:spcBef>
              <a:spcAft>
                <a:spcPts val="0"/>
              </a:spcAft>
              <a:buNone/>
            </a:pPr>
            <a:r>
              <a:rPr lang="en-GB" sz="2800" b="1" dirty="0">
                <a:solidFill>
                  <a:schemeClr val="dk1"/>
                </a:solidFill>
                <a:latin typeface="Calibri" panose="020F0502020204030204" pitchFamily="34" charset="0"/>
                <a:cs typeface="Calibri" panose="020F0502020204030204" pitchFamily="34" charset="0"/>
              </a:rPr>
              <a:t>What are the key things we will have to consider when choosing our primary sources?</a:t>
            </a:r>
            <a:endParaRPr sz="2800" b="1" dirty="0">
              <a:solidFill>
                <a:schemeClr val="dk1"/>
              </a:solidFill>
              <a:latin typeface="Calibri" panose="020F0502020204030204" pitchFamily="34" charset="0"/>
              <a:cs typeface="Calibri" panose="020F0502020204030204" pitchFamily="34" charset="0"/>
            </a:endParaRPr>
          </a:p>
          <a:p>
            <a:pPr marL="0" lvl="0" indent="0" algn="l" rtl="0">
              <a:spcBef>
                <a:spcPts val="800"/>
              </a:spcBef>
              <a:spcAft>
                <a:spcPts val="1200"/>
              </a:spcAft>
              <a:buNone/>
            </a:pPr>
            <a:endParaRPr sz="2800" dirty="0">
              <a:solidFill>
                <a:schemeClr val="dk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7"/>
          <p:cNvSpPr txBox="1"/>
          <p:nvPr/>
        </p:nvSpPr>
        <p:spPr>
          <a:xfrm>
            <a:off x="4785325" y="72525"/>
            <a:ext cx="4358700" cy="5155227"/>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700" dirty="0">
                <a:latin typeface="Calibri" panose="020F0502020204030204" pitchFamily="34" charset="0"/>
                <a:cs typeface="Calibri" panose="020F0502020204030204" pitchFamily="34" charset="0"/>
              </a:rPr>
              <a:t>‘I use the term to describe both the content and the form of the </a:t>
            </a:r>
            <a:r>
              <a:rPr lang="en-GB" sz="1700" b="1" dirty="0">
                <a:latin typeface="Calibri" panose="020F0502020204030204" pitchFamily="34" charset="0"/>
                <a:cs typeface="Calibri" panose="020F0502020204030204" pitchFamily="34" charset="0"/>
              </a:rPr>
              <a:t>story we intend to tell</a:t>
            </a:r>
            <a:r>
              <a:rPr lang="en-GB" sz="1700" dirty="0">
                <a:latin typeface="Calibri" panose="020F0502020204030204" pitchFamily="34" charset="0"/>
                <a:cs typeface="Calibri" panose="020F0502020204030204" pitchFamily="34" charset="0"/>
              </a:rPr>
              <a:t> about our area’s past. The content will focus upon places in our local landscape that have a radical history, in a sort of upside-down view of “heritage”. Christopher Hill wrote of a world turned upside-down; that is how we intend to write of our heritage. Places and stories that are </a:t>
            </a:r>
            <a:r>
              <a:rPr lang="en-GB" sz="1700" b="1" dirty="0">
                <a:latin typeface="Calibri" panose="020F0502020204030204" pitchFamily="34" charset="0"/>
                <a:cs typeface="Calibri" panose="020F0502020204030204" pitchFamily="34" charset="0"/>
              </a:rPr>
              <a:t>often forgotten or ignored</a:t>
            </a:r>
            <a:r>
              <a:rPr lang="en-GB" sz="1700" dirty="0">
                <a:latin typeface="Calibri" panose="020F0502020204030204" pitchFamily="34" charset="0"/>
                <a:cs typeface="Calibri" panose="020F0502020204030204" pitchFamily="34" charset="0"/>
              </a:rPr>
              <a:t> will be brought back to life; conventional narratives and explanations will be questioned. I remember the excitement of reading E.P. Thompson’s </a:t>
            </a:r>
            <a:r>
              <a:rPr lang="en-GB" sz="1700" i="1" dirty="0">
                <a:latin typeface="Calibri" panose="020F0502020204030204" pitchFamily="34" charset="0"/>
                <a:cs typeface="Calibri" panose="020F0502020204030204" pitchFamily="34" charset="0"/>
              </a:rPr>
              <a:t>Making of the English Working Class</a:t>
            </a:r>
            <a:r>
              <a:rPr lang="en-GB" sz="1700" dirty="0">
                <a:latin typeface="Calibri" panose="020F0502020204030204" pitchFamily="34" charset="0"/>
                <a:cs typeface="Calibri" panose="020F0502020204030204" pitchFamily="34" charset="0"/>
              </a:rPr>
              <a:t> on my 21st birthday and have never forgotten his wish that the </a:t>
            </a:r>
            <a:r>
              <a:rPr lang="en-GB" sz="1700" b="1" dirty="0">
                <a:latin typeface="Calibri" panose="020F0502020204030204" pitchFamily="34" charset="0"/>
                <a:cs typeface="Calibri" panose="020F0502020204030204" pitchFamily="34" charset="0"/>
              </a:rPr>
              <a:t>lives of ordinary people should be rescued</a:t>
            </a:r>
            <a:r>
              <a:rPr lang="en-GB" sz="1700" dirty="0">
                <a:latin typeface="Calibri" panose="020F0502020204030204" pitchFamily="34" charset="0"/>
                <a:cs typeface="Calibri" panose="020F0502020204030204" pitchFamily="34" charset="0"/>
              </a:rPr>
              <a:t> from “the enormous condescension of posterity*”.’ </a:t>
            </a:r>
            <a:r>
              <a:rPr lang="en-GB" sz="1700" i="1" dirty="0">
                <a:latin typeface="Calibri" panose="020F0502020204030204" pitchFamily="34" charset="0"/>
                <a:cs typeface="Calibri" panose="020F0502020204030204" pitchFamily="34" charset="0"/>
              </a:rPr>
              <a:t>(Stuart Butler, local historian) </a:t>
            </a:r>
            <a:endParaRPr sz="1700" i="1" dirty="0">
              <a:latin typeface="Calibri" panose="020F0502020204030204" pitchFamily="34" charset="0"/>
              <a:cs typeface="Calibri" panose="020F0502020204030204" pitchFamily="34" charset="0"/>
            </a:endParaRPr>
          </a:p>
          <a:p>
            <a:pPr marL="0" lvl="0" indent="0" algn="ctr" rtl="0">
              <a:spcBef>
                <a:spcPts val="0"/>
              </a:spcBef>
              <a:spcAft>
                <a:spcPts val="0"/>
              </a:spcAft>
              <a:buNone/>
            </a:pPr>
            <a:endParaRPr sz="1700" dirty="0">
              <a:latin typeface="Calibri" panose="020F0502020204030204" pitchFamily="34" charset="0"/>
              <a:cs typeface="Calibri" panose="020F0502020204030204" pitchFamily="34" charset="0"/>
            </a:endParaRPr>
          </a:p>
          <a:p>
            <a:pPr marL="0" lvl="0" indent="0" algn="ctr" rtl="0">
              <a:spcBef>
                <a:spcPts val="0"/>
              </a:spcBef>
              <a:spcAft>
                <a:spcPts val="0"/>
              </a:spcAft>
              <a:buNone/>
            </a:pPr>
            <a:r>
              <a:rPr lang="en-GB" sz="1700" dirty="0">
                <a:latin typeface="Calibri" panose="020F0502020204030204" pitchFamily="34" charset="0"/>
                <a:cs typeface="Calibri" panose="020F0502020204030204" pitchFamily="34" charset="0"/>
              </a:rPr>
              <a:t>* patronising future generations of people</a:t>
            </a:r>
            <a:endParaRPr sz="1700" dirty="0">
              <a:latin typeface="Calibri" panose="020F0502020204030204" pitchFamily="34" charset="0"/>
              <a:cs typeface="Calibri" panose="020F0502020204030204" pitchFamily="34" charset="0"/>
            </a:endParaRPr>
          </a:p>
        </p:txBody>
      </p:sp>
      <p:sp>
        <p:nvSpPr>
          <p:cNvPr id="153" name="Google Shape;153;p27"/>
          <p:cNvSpPr txBox="1"/>
          <p:nvPr/>
        </p:nvSpPr>
        <p:spPr>
          <a:xfrm>
            <a:off x="0" y="72525"/>
            <a:ext cx="4358700" cy="5155227"/>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700" dirty="0"/>
              <a:t>‘</a:t>
            </a:r>
            <a:r>
              <a:rPr lang="en-GB" sz="1700" dirty="0">
                <a:latin typeface="Calibri" panose="020F0502020204030204" pitchFamily="34" charset="0"/>
                <a:cs typeface="Calibri" panose="020F0502020204030204" pitchFamily="34" charset="0"/>
              </a:rPr>
              <a:t>I use the term to describe both the content and the form of the </a:t>
            </a:r>
            <a:r>
              <a:rPr lang="en-GB" sz="1700" b="1" dirty="0">
                <a:latin typeface="Calibri" panose="020F0502020204030204" pitchFamily="34" charset="0"/>
                <a:cs typeface="Calibri" panose="020F0502020204030204" pitchFamily="34" charset="0"/>
              </a:rPr>
              <a:t>story we intend to tell</a:t>
            </a:r>
            <a:r>
              <a:rPr lang="en-GB" sz="1700" dirty="0">
                <a:latin typeface="Calibri" panose="020F0502020204030204" pitchFamily="34" charset="0"/>
                <a:cs typeface="Calibri" panose="020F0502020204030204" pitchFamily="34" charset="0"/>
              </a:rPr>
              <a:t> about our area’s past. The content will focus upon places in our local landscape that have a radical history, in a sort of upside-down view of “heritage”. Christopher Hill wrote of a world turned upside-down; that is how we intend to write of our heritage. Places and stories that are </a:t>
            </a:r>
            <a:r>
              <a:rPr lang="en-GB" sz="1700" b="1" dirty="0">
                <a:latin typeface="Calibri" panose="020F0502020204030204" pitchFamily="34" charset="0"/>
                <a:cs typeface="Calibri" panose="020F0502020204030204" pitchFamily="34" charset="0"/>
              </a:rPr>
              <a:t>often forgotten or ignored</a:t>
            </a:r>
            <a:r>
              <a:rPr lang="en-GB" sz="1700" dirty="0">
                <a:latin typeface="Calibri" panose="020F0502020204030204" pitchFamily="34" charset="0"/>
                <a:cs typeface="Calibri" panose="020F0502020204030204" pitchFamily="34" charset="0"/>
              </a:rPr>
              <a:t> will be brought back to life; conventional narratives and explanations will be questioned. I remember the excitement of reading E.P. Thompson’s </a:t>
            </a:r>
            <a:r>
              <a:rPr lang="en-GB" sz="1700" i="1" dirty="0">
                <a:latin typeface="Calibri" panose="020F0502020204030204" pitchFamily="34" charset="0"/>
                <a:cs typeface="Calibri" panose="020F0502020204030204" pitchFamily="34" charset="0"/>
              </a:rPr>
              <a:t>Making of the English Working Class</a:t>
            </a:r>
            <a:r>
              <a:rPr lang="en-GB" sz="1700" dirty="0">
                <a:latin typeface="Calibri" panose="020F0502020204030204" pitchFamily="34" charset="0"/>
                <a:cs typeface="Calibri" panose="020F0502020204030204" pitchFamily="34" charset="0"/>
              </a:rPr>
              <a:t> on my 21st birthday and have never forgotten his wish that the </a:t>
            </a:r>
            <a:r>
              <a:rPr lang="en-GB" sz="1700" b="1" dirty="0">
                <a:latin typeface="Calibri" panose="020F0502020204030204" pitchFamily="34" charset="0"/>
                <a:cs typeface="Calibri" panose="020F0502020204030204" pitchFamily="34" charset="0"/>
              </a:rPr>
              <a:t>lives of ordinary people should be rescued</a:t>
            </a:r>
            <a:r>
              <a:rPr lang="en-GB" sz="1700" dirty="0">
                <a:latin typeface="Calibri" panose="020F0502020204030204" pitchFamily="34" charset="0"/>
                <a:cs typeface="Calibri" panose="020F0502020204030204" pitchFamily="34" charset="0"/>
              </a:rPr>
              <a:t> from “the enormous condescension of posterity*”.’ </a:t>
            </a:r>
            <a:r>
              <a:rPr lang="en-GB" sz="1700" i="1" dirty="0">
                <a:latin typeface="Calibri" panose="020F0502020204030204" pitchFamily="34" charset="0"/>
                <a:cs typeface="Calibri" panose="020F0502020204030204" pitchFamily="34" charset="0"/>
              </a:rPr>
              <a:t>(Stuart Butler, local historian) </a:t>
            </a:r>
            <a:endParaRPr sz="1700" i="1" dirty="0">
              <a:latin typeface="Calibri" panose="020F0502020204030204" pitchFamily="34" charset="0"/>
              <a:cs typeface="Calibri" panose="020F0502020204030204" pitchFamily="34" charset="0"/>
            </a:endParaRPr>
          </a:p>
          <a:p>
            <a:pPr marL="0" lvl="0" indent="0" algn="ctr" rtl="0">
              <a:spcBef>
                <a:spcPts val="0"/>
              </a:spcBef>
              <a:spcAft>
                <a:spcPts val="0"/>
              </a:spcAft>
              <a:buNone/>
            </a:pPr>
            <a:endParaRPr sz="1700" dirty="0">
              <a:latin typeface="Calibri" panose="020F0502020204030204" pitchFamily="34" charset="0"/>
              <a:cs typeface="Calibri" panose="020F0502020204030204" pitchFamily="34" charset="0"/>
            </a:endParaRPr>
          </a:p>
          <a:p>
            <a:pPr marL="0" lvl="0" indent="0" algn="ctr" rtl="0">
              <a:spcBef>
                <a:spcPts val="0"/>
              </a:spcBef>
              <a:spcAft>
                <a:spcPts val="0"/>
              </a:spcAft>
              <a:buNone/>
            </a:pPr>
            <a:r>
              <a:rPr lang="en-GB" sz="1700" dirty="0">
                <a:latin typeface="Calibri" panose="020F0502020204030204" pitchFamily="34" charset="0"/>
                <a:cs typeface="Calibri" panose="020F0502020204030204" pitchFamily="34" charset="0"/>
              </a:rPr>
              <a:t>* patronising future generations of people</a:t>
            </a:r>
            <a:endParaRPr sz="1700" dirty="0">
              <a:latin typeface="Calibri" panose="020F0502020204030204" pitchFamily="34" charset="0"/>
              <a:cs typeface="Calibri" panose="020F050202020403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8"/>
          <p:cNvSpPr txBox="1">
            <a:spLocks noGrp="1"/>
          </p:cNvSpPr>
          <p:nvPr>
            <p:ph type="ctrTitle"/>
          </p:nvPr>
        </p:nvSpPr>
        <p:spPr>
          <a:xfrm>
            <a:off x="311700" y="1545450"/>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6000" b="1" dirty="0">
                <a:latin typeface="Calibri" panose="020F0502020204030204" pitchFamily="34" charset="0"/>
                <a:cs typeface="Calibri" panose="020F0502020204030204" pitchFamily="34" charset="0"/>
              </a:rPr>
              <a:t>Lesson 2: Was Stroud considered radical in 1500–1800?</a:t>
            </a:r>
            <a:endParaRPr sz="6000" b="1" dirty="0">
              <a:latin typeface="Calibri" panose="020F0502020204030204" pitchFamily="34" charset="0"/>
              <a:cs typeface="Calibri" panose="020F050202020403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9"/>
          <p:cNvSpPr txBox="1">
            <a:spLocks noGrp="1"/>
          </p:cNvSpPr>
          <p:nvPr>
            <p:ph type="subTitle" idx="1"/>
          </p:nvPr>
        </p:nvSpPr>
        <p:spPr>
          <a:xfrm>
            <a:off x="114625" y="128950"/>
            <a:ext cx="8897400" cy="4799700"/>
          </a:xfrm>
          <a:prstGeom prst="rect">
            <a:avLst/>
          </a:prstGeom>
        </p:spPr>
        <p:txBody>
          <a:bodyPr spcFirstLastPara="1" wrap="square" lIns="91425" tIns="91425" rIns="91425" bIns="91425" anchor="t" anchorCtr="0">
            <a:normAutofit/>
          </a:bodyPr>
          <a:lstStyle/>
          <a:p>
            <a:pPr marL="0" lvl="0" indent="0" rtl="0">
              <a:spcBef>
                <a:spcPts val="0"/>
              </a:spcBef>
              <a:spcAft>
                <a:spcPts val="0"/>
              </a:spcAft>
              <a:buNone/>
            </a:pPr>
            <a:r>
              <a:rPr lang="en-GB" sz="3600" b="1" dirty="0">
                <a:solidFill>
                  <a:schemeClr val="tx1"/>
                </a:solidFill>
                <a:latin typeface="Calibri" panose="020F0502020204030204" pitchFamily="34" charset="0"/>
                <a:cs typeface="Calibri" panose="020F0502020204030204" pitchFamily="34" charset="0"/>
              </a:rPr>
              <a:t>Recap starter</a:t>
            </a:r>
            <a:endParaRPr sz="3600" b="1" dirty="0">
              <a:solidFill>
                <a:schemeClr val="tx1"/>
              </a:solidFill>
              <a:latin typeface="Calibri" panose="020F0502020204030204" pitchFamily="34" charset="0"/>
              <a:cs typeface="Calibri" panose="020F0502020204030204" pitchFamily="34" charset="0"/>
            </a:endParaRPr>
          </a:p>
          <a:p>
            <a:pPr marL="0" lvl="0" indent="0" rtl="0">
              <a:spcBef>
                <a:spcPts val="0"/>
              </a:spcBef>
              <a:spcAft>
                <a:spcPts val="0"/>
              </a:spcAft>
              <a:buNone/>
            </a:pPr>
            <a:endParaRPr dirty="0">
              <a:solidFill>
                <a:schemeClr val="tx1"/>
              </a:solidFill>
              <a:latin typeface="Calibri" panose="020F0502020204030204" pitchFamily="34" charset="0"/>
              <a:cs typeface="Calibri" panose="020F0502020204030204" pitchFamily="34" charset="0"/>
            </a:endParaRPr>
          </a:p>
          <a:p>
            <a:pPr marL="457200" lvl="0" indent="-406400" algn="l" rtl="0">
              <a:spcBef>
                <a:spcPts val="0"/>
              </a:spcBef>
              <a:spcAft>
                <a:spcPts val="0"/>
              </a:spcAft>
              <a:buClrTx/>
              <a:buSzPts val="2800"/>
              <a:buAutoNum type="arabicPeriod"/>
            </a:pPr>
            <a:r>
              <a:rPr lang="en-GB" dirty="0">
                <a:solidFill>
                  <a:schemeClr val="tx1"/>
                </a:solidFill>
                <a:latin typeface="Calibri" panose="020F0502020204030204" pitchFamily="34" charset="0"/>
                <a:cs typeface="Calibri" panose="020F0502020204030204" pitchFamily="34" charset="0"/>
              </a:rPr>
              <a:t>What does the word radical mean?</a:t>
            </a:r>
            <a:endParaRPr dirty="0">
              <a:solidFill>
                <a:schemeClr val="tx1"/>
              </a:solidFill>
              <a:latin typeface="Calibri" panose="020F0502020204030204" pitchFamily="34" charset="0"/>
              <a:cs typeface="Calibri" panose="020F0502020204030204" pitchFamily="34" charset="0"/>
            </a:endParaRPr>
          </a:p>
          <a:p>
            <a:pPr marL="971550" lvl="0" indent="-514350" algn="l" rtl="0">
              <a:spcBef>
                <a:spcPts val="0"/>
              </a:spcBef>
              <a:spcAft>
                <a:spcPts val="0"/>
              </a:spcAft>
              <a:buClrTx/>
              <a:buFont typeface="+mj-lt"/>
              <a:buAutoNum type="arabicPeriod"/>
            </a:pPr>
            <a:endParaRPr dirty="0">
              <a:solidFill>
                <a:schemeClr val="tx1"/>
              </a:solidFill>
              <a:latin typeface="Calibri" panose="020F0502020204030204" pitchFamily="34" charset="0"/>
              <a:cs typeface="Calibri" panose="020F0502020204030204" pitchFamily="34" charset="0"/>
            </a:endParaRPr>
          </a:p>
          <a:p>
            <a:pPr marL="457200" lvl="0" indent="-406400" algn="l" rtl="0">
              <a:spcBef>
                <a:spcPts val="0"/>
              </a:spcBef>
              <a:spcAft>
                <a:spcPts val="0"/>
              </a:spcAft>
              <a:buClrTx/>
              <a:buSzPts val="2800"/>
              <a:buAutoNum type="arabicPeriod"/>
            </a:pPr>
            <a:r>
              <a:rPr lang="en-GB" dirty="0">
                <a:solidFill>
                  <a:schemeClr val="tx1"/>
                </a:solidFill>
                <a:latin typeface="Calibri" panose="020F0502020204030204" pitchFamily="34" charset="0"/>
                <a:cs typeface="Calibri" panose="020F0502020204030204" pitchFamily="34" charset="0"/>
              </a:rPr>
              <a:t>What is radical history?</a:t>
            </a:r>
            <a:endParaRPr dirty="0">
              <a:solidFill>
                <a:schemeClr val="tx1"/>
              </a:solidFill>
              <a:latin typeface="Calibri" panose="020F0502020204030204" pitchFamily="34" charset="0"/>
              <a:cs typeface="Calibri" panose="020F0502020204030204" pitchFamily="34" charset="0"/>
            </a:endParaRPr>
          </a:p>
          <a:p>
            <a:pPr marL="514350" lvl="0" indent="-514350" algn="l" rtl="0">
              <a:spcBef>
                <a:spcPts val="0"/>
              </a:spcBef>
              <a:spcAft>
                <a:spcPts val="0"/>
              </a:spcAft>
              <a:buClrTx/>
              <a:buFont typeface="+mj-lt"/>
              <a:buAutoNum type="arabicPeriod"/>
            </a:pPr>
            <a:endParaRPr dirty="0">
              <a:solidFill>
                <a:schemeClr val="tx1"/>
              </a:solidFill>
              <a:latin typeface="Calibri" panose="020F0502020204030204" pitchFamily="34" charset="0"/>
              <a:cs typeface="Calibri" panose="020F0502020204030204" pitchFamily="34" charset="0"/>
            </a:endParaRPr>
          </a:p>
          <a:p>
            <a:pPr marL="457200" lvl="0" indent="-406400" algn="l" rtl="0">
              <a:spcBef>
                <a:spcPts val="0"/>
              </a:spcBef>
              <a:spcAft>
                <a:spcPts val="0"/>
              </a:spcAft>
              <a:buClrTx/>
              <a:buSzPts val="2800"/>
              <a:buAutoNum type="arabicPeriod"/>
            </a:pPr>
            <a:r>
              <a:rPr lang="en-GB" dirty="0">
                <a:solidFill>
                  <a:schemeClr val="tx1"/>
                </a:solidFill>
                <a:latin typeface="Calibri" panose="020F0502020204030204" pitchFamily="34" charset="0"/>
                <a:cs typeface="Calibri" panose="020F0502020204030204" pitchFamily="34" charset="0"/>
              </a:rPr>
              <a:t>Give two ways in which Stroud can be considered radical.</a:t>
            </a:r>
            <a:endParaRPr dirty="0">
              <a:solidFill>
                <a:schemeClr val="tx1"/>
              </a:solidFill>
              <a:latin typeface="Calibri" panose="020F0502020204030204" pitchFamily="34" charset="0"/>
              <a:cs typeface="Calibri" panose="020F0502020204030204" pitchFamily="34" charset="0"/>
            </a:endParaRPr>
          </a:p>
          <a:p>
            <a:pPr marL="514350" lvl="0" indent="-514350" algn="l" rtl="0">
              <a:spcBef>
                <a:spcPts val="0"/>
              </a:spcBef>
              <a:spcAft>
                <a:spcPts val="0"/>
              </a:spcAft>
              <a:buClrTx/>
              <a:buFont typeface="+mj-lt"/>
              <a:buAutoNum type="arabicPeriod"/>
            </a:pPr>
            <a:endParaRPr dirty="0"/>
          </a:p>
          <a:p>
            <a:pPr marL="0" lvl="0" indent="0" algn="l" rtl="0">
              <a:spcBef>
                <a:spcPts val="0"/>
              </a:spcBef>
              <a:spcAft>
                <a:spcPts val="0"/>
              </a:spcAft>
              <a:buNone/>
            </a:pP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30"/>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The context</a:t>
            </a:r>
            <a:endParaRPr sz="3600" b="1" dirty="0">
              <a:latin typeface="Calibri" panose="020F0502020204030204" pitchFamily="34" charset="0"/>
              <a:cs typeface="Calibri" panose="020F0502020204030204" pitchFamily="34" charset="0"/>
            </a:endParaRPr>
          </a:p>
        </p:txBody>
      </p:sp>
      <p:sp>
        <p:nvSpPr>
          <p:cNvPr id="169" name="Google Shape;169;p30"/>
          <p:cNvSpPr txBox="1">
            <a:spLocks noGrp="1"/>
          </p:cNvSpPr>
          <p:nvPr>
            <p:ph type="body" idx="1"/>
          </p:nvPr>
        </p:nvSpPr>
        <p:spPr>
          <a:xfrm>
            <a:off x="628650" y="1369219"/>
            <a:ext cx="7886700" cy="3263400"/>
          </a:xfrm>
          <a:prstGeom prst="rect">
            <a:avLst/>
          </a:prstGeom>
        </p:spPr>
        <p:txBody>
          <a:bodyPr spcFirstLastPara="1" wrap="square" lIns="68575" tIns="34275" rIns="68575" bIns="34275" anchor="t" anchorCtr="0">
            <a:normAutofit/>
          </a:bodyPr>
          <a:lstStyle/>
          <a:p>
            <a:pPr marL="0" lvl="0" indent="0" algn="ctr" rtl="0">
              <a:spcBef>
                <a:spcPts val="800"/>
              </a:spcBef>
              <a:spcAft>
                <a:spcPts val="0"/>
              </a:spcAft>
              <a:buNone/>
            </a:pPr>
            <a:r>
              <a:rPr lang="en-GB" sz="2800" dirty="0">
                <a:solidFill>
                  <a:schemeClr val="tx1"/>
                </a:solidFill>
                <a:latin typeface="Calibri" panose="020F0502020204030204" pitchFamily="34" charset="0"/>
                <a:cs typeface="Calibri" panose="020F0502020204030204" pitchFamily="34" charset="0"/>
              </a:rPr>
              <a:t>Read through the two contextual overview sheets as a group. </a:t>
            </a: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r>
              <a:rPr lang="en-GB" sz="2800" dirty="0">
                <a:solidFill>
                  <a:schemeClr val="tx1"/>
                </a:solidFill>
                <a:latin typeface="Calibri" panose="020F0502020204030204" pitchFamily="34" charset="0"/>
                <a:cs typeface="Calibri" panose="020F0502020204030204" pitchFamily="34" charset="0"/>
              </a:rPr>
              <a:t>What was seen as radical at the time?</a:t>
            </a: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1200"/>
              </a:spcAft>
              <a:buNone/>
            </a:pPr>
            <a:r>
              <a:rPr lang="en-GB" sz="2800" dirty="0">
                <a:solidFill>
                  <a:schemeClr val="tx1"/>
                </a:solidFill>
                <a:latin typeface="Calibri" panose="020F0502020204030204" pitchFamily="34" charset="0"/>
                <a:cs typeface="Calibri" panose="020F0502020204030204" pitchFamily="34" charset="0"/>
              </a:rPr>
              <a:t>Did Stroud reflect this?</a:t>
            </a:r>
            <a:endParaRPr sz="28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31"/>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The archive 1500–1800</a:t>
            </a:r>
            <a:endParaRPr sz="3600" b="1" dirty="0">
              <a:latin typeface="Calibri" panose="020F0502020204030204" pitchFamily="34" charset="0"/>
              <a:cs typeface="Calibri" panose="020F0502020204030204" pitchFamily="34" charset="0"/>
            </a:endParaRPr>
          </a:p>
        </p:txBody>
      </p:sp>
      <p:sp>
        <p:nvSpPr>
          <p:cNvPr id="175" name="Google Shape;175;p31"/>
          <p:cNvSpPr txBox="1">
            <a:spLocks noGrp="1"/>
          </p:cNvSpPr>
          <p:nvPr>
            <p:ph type="body" idx="1"/>
          </p:nvPr>
        </p:nvSpPr>
        <p:spPr>
          <a:xfrm>
            <a:off x="628650" y="1369219"/>
            <a:ext cx="7886700" cy="3263400"/>
          </a:xfrm>
          <a:prstGeom prst="rect">
            <a:avLst/>
          </a:prstGeom>
        </p:spPr>
        <p:txBody>
          <a:bodyPr spcFirstLastPara="1" wrap="square" lIns="68575" tIns="34275" rIns="68575" bIns="34275" anchor="t" anchorCtr="0">
            <a:normAutofit/>
          </a:bodyPr>
          <a:lstStyle/>
          <a:p>
            <a:pPr marL="0" lvl="0" indent="0" algn="ctr" rtl="0">
              <a:spcBef>
                <a:spcPts val="800"/>
              </a:spcBef>
              <a:spcAft>
                <a:spcPts val="0"/>
              </a:spcAft>
              <a:buNone/>
            </a:pPr>
            <a:r>
              <a:rPr lang="en-GB" sz="2200" dirty="0">
                <a:solidFill>
                  <a:schemeClr val="tx1"/>
                </a:solidFill>
                <a:latin typeface="Calibri" panose="020F0502020204030204" pitchFamily="34" charset="0"/>
                <a:cs typeface="Calibri" panose="020F0502020204030204" pitchFamily="34" charset="0"/>
              </a:rPr>
              <a:t>In your table groups, you are going to be given one source from the archive box. You will have ten minutes to discuss the following:</a:t>
            </a:r>
            <a:endParaRPr sz="2200" dirty="0">
              <a:solidFill>
                <a:schemeClr val="tx1"/>
              </a:solidFill>
              <a:latin typeface="Calibri" panose="020F0502020204030204" pitchFamily="34" charset="0"/>
              <a:cs typeface="Calibri" panose="020F0502020204030204" pitchFamily="34" charset="0"/>
            </a:endParaRPr>
          </a:p>
          <a:p>
            <a:pPr marL="596900" lvl="0" indent="-457200" rtl="0">
              <a:spcBef>
                <a:spcPts val="1200"/>
              </a:spcBef>
              <a:spcAft>
                <a:spcPts val="0"/>
              </a:spcAft>
              <a:buSzPct val="100000"/>
              <a:buFont typeface="+mj-lt"/>
              <a:buAutoNum type="arabicPeriod"/>
            </a:pPr>
            <a:r>
              <a:rPr lang="en-GB" sz="2200" dirty="0">
                <a:solidFill>
                  <a:schemeClr val="tx1"/>
                </a:solidFill>
                <a:latin typeface="Calibri" panose="020F0502020204030204" pitchFamily="34" charset="0"/>
                <a:cs typeface="Calibri" panose="020F0502020204030204" pitchFamily="34" charset="0"/>
              </a:rPr>
              <a:t>What is the source you are looking at?</a:t>
            </a:r>
            <a:endParaRPr sz="2200" dirty="0">
              <a:solidFill>
                <a:schemeClr val="tx1"/>
              </a:solidFill>
              <a:latin typeface="Calibri" panose="020F0502020204030204" pitchFamily="34" charset="0"/>
              <a:cs typeface="Calibri" panose="020F0502020204030204" pitchFamily="34" charset="0"/>
            </a:endParaRPr>
          </a:p>
          <a:p>
            <a:pPr marL="596900" lvl="0" indent="-457200" rtl="0">
              <a:spcBef>
                <a:spcPts val="0"/>
              </a:spcBef>
              <a:spcAft>
                <a:spcPts val="0"/>
              </a:spcAft>
              <a:buSzPct val="100000"/>
              <a:buFont typeface="+mj-lt"/>
              <a:buAutoNum type="arabicPeriod"/>
            </a:pPr>
            <a:r>
              <a:rPr lang="en-GB" sz="2200" dirty="0">
                <a:solidFill>
                  <a:schemeClr val="tx1"/>
                </a:solidFill>
                <a:latin typeface="Calibri" panose="020F0502020204030204" pitchFamily="34" charset="0"/>
                <a:cs typeface="Calibri" panose="020F0502020204030204" pitchFamily="34" charset="0"/>
              </a:rPr>
              <a:t>What does this source tell you about radicalism in Stroud at the time?</a:t>
            </a:r>
            <a:endParaRPr sz="2200" dirty="0">
              <a:solidFill>
                <a:schemeClr val="tx1"/>
              </a:solidFill>
              <a:latin typeface="Calibri" panose="020F0502020204030204" pitchFamily="34" charset="0"/>
              <a:cs typeface="Calibri" panose="020F0502020204030204" pitchFamily="34" charset="0"/>
            </a:endParaRPr>
          </a:p>
          <a:p>
            <a:pPr marL="596900" lvl="0" indent="-457200" rtl="0">
              <a:spcBef>
                <a:spcPts val="0"/>
              </a:spcBef>
              <a:spcAft>
                <a:spcPts val="0"/>
              </a:spcAft>
              <a:buSzPct val="100000"/>
              <a:buFont typeface="+mj-lt"/>
              <a:buAutoNum type="arabicPeriod"/>
            </a:pPr>
            <a:r>
              <a:rPr lang="en-GB" sz="2200" dirty="0">
                <a:solidFill>
                  <a:schemeClr val="tx1"/>
                </a:solidFill>
                <a:latin typeface="Calibri" panose="020F0502020204030204" pitchFamily="34" charset="0"/>
                <a:cs typeface="Calibri" panose="020F0502020204030204" pitchFamily="34" charset="0"/>
              </a:rPr>
              <a:t>Does it tell you anything about what was happening in the rest of the country?</a:t>
            </a:r>
            <a:endParaRPr sz="2200" dirty="0">
              <a:solidFill>
                <a:schemeClr val="tx1"/>
              </a:solidFill>
              <a:latin typeface="Calibri" panose="020F0502020204030204" pitchFamily="34" charset="0"/>
              <a:cs typeface="Calibri" panose="020F0502020204030204" pitchFamily="34" charset="0"/>
            </a:endParaRPr>
          </a:p>
          <a:p>
            <a:pPr marL="596900" lvl="0" indent="-457200" rtl="0">
              <a:spcBef>
                <a:spcPts val="0"/>
              </a:spcBef>
              <a:spcAft>
                <a:spcPts val="0"/>
              </a:spcAft>
              <a:buSzPct val="100000"/>
              <a:buFont typeface="+mj-lt"/>
              <a:buAutoNum type="arabicPeriod"/>
            </a:pPr>
            <a:r>
              <a:rPr lang="en-GB" sz="2200" dirty="0">
                <a:solidFill>
                  <a:schemeClr val="tx1"/>
                </a:solidFill>
                <a:latin typeface="Calibri" panose="020F0502020204030204" pitchFamily="34" charset="0"/>
                <a:cs typeface="Calibri" panose="020F0502020204030204" pitchFamily="34" charset="0"/>
              </a:rPr>
              <a:t>Does it tell you about what was happening in the rest of the world? </a:t>
            </a:r>
            <a:endParaRPr sz="22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32"/>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Reflections document</a:t>
            </a:r>
            <a:endParaRPr sz="3600" b="1" dirty="0">
              <a:latin typeface="Calibri" panose="020F0502020204030204" pitchFamily="34" charset="0"/>
              <a:cs typeface="Calibri" panose="020F0502020204030204" pitchFamily="34" charset="0"/>
            </a:endParaRPr>
          </a:p>
        </p:txBody>
      </p:sp>
      <p:sp>
        <p:nvSpPr>
          <p:cNvPr id="181" name="Google Shape;181;p32"/>
          <p:cNvSpPr txBox="1">
            <a:spLocks noGrp="1"/>
          </p:cNvSpPr>
          <p:nvPr>
            <p:ph type="body" idx="1"/>
          </p:nvPr>
        </p:nvSpPr>
        <p:spPr>
          <a:xfrm>
            <a:off x="628650" y="1268044"/>
            <a:ext cx="7886700" cy="3263400"/>
          </a:xfrm>
          <a:prstGeom prst="rect">
            <a:avLst/>
          </a:prstGeom>
        </p:spPr>
        <p:txBody>
          <a:bodyPr spcFirstLastPara="1" wrap="square" lIns="68575" tIns="34275" rIns="68575" bIns="34275" anchor="t" anchorCtr="0">
            <a:noAutofit/>
          </a:bodyPr>
          <a:lstStyle/>
          <a:p>
            <a:pPr marL="0" lvl="0" indent="0" algn="ctr" rtl="0">
              <a:spcBef>
                <a:spcPts val="800"/>
              </a:spcBef>
              <a:spcAft>
                <a:spcPts val="0"/>
              </a:spcAft>
              <a:buNone/>
            </a:pPr>
            <a:r>
              <a:rPr lang="en-GB" sz="2200" dirty="0">
                <a:solidFill>
                  <a:schemeClr val="tx1"/>
                </a:solidFill>
                <a:latin typeface="Calibri" panose="020F0502020204030204" pitchFamily="34" charset="0"/>
                <a:cs typeface="Calibri" panose="020F0502020204030204" pitchFamily="34" charset="0"/>
              </a:rPr>
              <a:t>This document is going to be very important when you come to create your museum panel.</a:t>
            </a: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r>
              <a:rPr lang="en-GB" sz="2200" dirty="0">
                <a:solidFill>
                  <a:schemeClr val="tx1"/>
                </a:solidFill>
                <a:latin typeface="Calibri" panose="020F0502020204030204" pitchFamily="34" charset="0"/>
                <a:cs typeface="Calibri" panose="020F0502020204030204" pitchFamily="34" charset="0"/>
              </a:rPr>
              <a:t>Look over your notes from the archive task and use these to fill out your reflections table. Do this independently and try not to be influenced by the views of others!</a:t>
            </a: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1200"/>
              </a:spcAft>
              <a:buNone/>
            </a:pPr>
            <a:r>
              <a:rPr lang="en-GB" sz="2200" dirty="0">
                <a:solidFill>
                  <a:schemeClr val="tx1"/>
                </a:solidFill>
                <a:latin typeface="Calibri" panose="020F0502020204030204" pitchFamily="34" charset="0"/>
                <a:cs typeface="Calibri" panose="020F0502020204030204" pitchFamily="34" charset="0"/>
              </a:rPr>
              <a:t>Top tip: Remember that this study is all about radicalism and radical history. You must choose the sources that BEST reflect this.</a:t>
            </a:r>
            <a:endParaRPr sz="22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34"/>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Plenary </a:t>
            </a:r>
            <a:endParaRPr sz="3600" b="1" dirty="0">
              <a:latin typeface="Calibri" panose="020F0502020204030204" pitchFamily="34" charset="0"/>
              <a:cs typeface="Calibri" panose="020F0502020204030204" pitchFamily="34" charset="0"/>
            </a:endParaRPr>
          </a:p>
        </p:txBody>
      </p:sp>
      <p:sp>
        <p:nvSpPr>
          <p:cNvPr id="193" name="Google Shape;193;p34"/>
          <p:cNvSpPr txBox="1">
            <a:spLocks noGrp="1"/>
          </p:cNvSpPr>
          <p:nvPr>
            <p:ph type="body" idx="1"/>
          </p:nvPr>
        </p:nvSpPr>
        <p:spPr>
          <a:xfrm>
            <a:off x="628650" y="889500"/>
            <a:ext cx="7886700" cy="3364500"/>
          </a:xfrm>
          <a:prstGeom prst="rect">
            <a:avLst/>
          </a:prstGeom>
        </p:spPr>
        <p:txBody>
          <a:bodyPr spcFirstLastPara="1" wrap="square" lIns="68575" tIns="34275" rIns="68575" bIns="34275" anchor="t" anchorCtr="0">
            <a:normAutofit/>
          </a:bodyPr>
          <a:lstStyle/>
          <a:p>
            <a:pPr marL="0" lvl="0" indent="0" algn="l" rtl="0">
              <a:lnSpc>
                <a:spcPct val="115000"/>
              </a:lnSpc>
              <a:spcBef>
                <a:spcPts val="1200"/>
              </a:spcBef>
              <a:spcAft>
                <a:spcPts val="0"/>
              </a:spcAft>
              <a:buNone/>
            </a:pPr>
            <a:endParaRPr sz="3800" b="1" dirty="0">
              <a:solidFill>
                <a:schemeClr val="dk1"/>
              </a:solidFill>
            </a:endParaRPr>
          </a:p>
          <a:p>
            <a:pPr marL="0" lvl="0" indent="0" algn="ctr" rtl="0">
              <a:lnSpc>
                <a:spcPct val="115000"/>
              </a:lnSpc>
              <a:spcBef>
                <a:spcPts val="1200"/>
              </a:spcBef>
              <a:spcAft>
                <a:spcPts val="0"/>
              </a:spcAft>
              <a:buNone/>
            </a:pPr>
            <a:r>
              <a:rPr lang="en-GB" sz="4000" dirty="0">
                <a:solidFill>
                  <a:schemeClr val="dk1"/>
                </a:solidFill>
                <a:latin typeface="Calibri" panose="020F0502020204030204" pitchFamily="34" charset="0"/>
                <a:cs typeface="Calibri" panose="020F0502020204030204" pitchFamily="34" charset="0"/>
              </a:rPr>
              <a:t>What three sources did you select and why?</a:t>
            </a:r>
            <a:endParaRPr sz="4000" dirty="0">
              <a:solidFill>
                <a:schemeClr val="dk1"/>
              </a:solidFill>
              <a:latin typeface="Calibri" panose="020F0502020204030204" pitchFamily="34" charset="0"/>
              <a:cs typeface="Calibri" panose="020F0502020204030204" pitchFamily="34" charset="0"/>
            </a:endParaRPr>
          </a:p>
          <a:p>
            <a:pPr marL="0" lvl="0" indent="0" algn="l" rtl="0">
              <a:spcBef>
                <a:spcPts val="1200"/>
              </a:spcBef>
              <a:spcAft>
                <a:spcPts val="1200"/>
              </a:spcAft>
              <a:buNone/>
            </a:pP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graphicFrame>
        <p:nvGraphicFramePr>
          <p:cNvPr id="198" name="Google Shape;198;p35"/>
          <p:cNvGraphicFramePr/>
          <p:nvPr>
            <p:extLst>
              <p:ext uri="{D42A27DB-BD31-4B8C-83A1-F6EECF244321}">
                <p14:modId xmlns:p14="http://schemas.microsoft.com/office/powerpoint/2010/main" val="2627537270"/>
              </p:ext>
            </p:extLst>
          </p:nvPr>
        </p:nvGraphicFramePr>
        <p:xfrm>
          <a:off x="200300" y="140575"/>
          <a:ext cx="8762000" cy="4878500"/>
        </p:xfrm>
        <a:graphic>
          <a:graphicData uri="http://schemas.openxmlformats.org/drawingml/2006/table">
            <a:tbl>
              <a:tblPr>
                <a:noFill/>
                <a:tableStyleId>{34A7D7B3-61D6-4338-A236-587B25AFD341}</a:tableStyleId>
              </a:tblPr>
              <a:tblGrid>
                <a:gridCol w="4381000">
                  <a:extLst>
                    <a:ext uri="{9D8B030D-6E8A-4147-A177-3AD203B41FA5}">
                      <a16:colId xmlns:a16="http://schemas.microsoft.com/office/drawing/2014/main" val="20000"/>
                    </a:ext>
                  </a:extLst>
                </a:gridCol>
                <a:gridCol w="4381000">
                  <a:extLst>
                    <a:ext uri="{9D8B030D-6E8A-4147-A177-3AD203B41FA5}">
                      <a16:colId xmlns:a16="http://schemas.microsoft.com/office/drawing/2014/main" val="20001"/>
                    </a:ext>
                  </a:extLst>
                </a:gridCol>
              </a:tblGrid>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What was considered radical in 1500–1800?</a:t>
                      </a:r>
                      <a:endParaRPr sz="900" dirty="0">
                        <a:latin typeface="Calibri" panose="020F0502020204030204" pitchFamily="34" charset="0"/>
                        <a:cs typeface="Calibri" panose="020F0502020204030204" pitchFamily="34" charset="0"/>
                      </a:endParaRPr>
                    </a:p>
                  </a:txBody>
                  <a:tcPr marL="91425" marR="91425" marT="91425" marB="91425"/>
                </a:tc>
                <a:tc rowSpan="4">
                  <a:txBody>
                    <a:bodyPr/>
                    <a:lstStyle/>
                    <a:p>
                      <a:pPr marL="0" lvl="0" indent="0" algn="ctr" rtl="0">
                        <a:spcBef>
                          <a:spcPts val="0"/>
                        </a:spcBef>
                        <a:spcAft>
                          <a:spcPts val="0"/>
                        </a:spcAft>
                        <a:buClr>
                          <a:schemeClr val="dk1"/>
                        </a:buClr>
                        <a:buSzPts val="1100"/>
                        <a:buFont typeface="Arial"/>
                        <a:buNone/>
                      </a:pPr>
                      <a:r>
                        <a:rPr lang="en-GB" sz="900" dirty="0">
                          <a:solidFill>
                            <a:schemeClr val="dk1"/>
                          </a:solidFill>
                          <a:latin typeface="Calibri" panose="020F0502020204030204" pitchFamily="34" charset="0"/>
                          <a:cs typeface="Calibri" panose="020F0502020204030204" pitchFamily="34" charset="0"/>
                        </a:rPr>
                        <a:t>What three sources from the archive best show Stroud’s radical history? For each one explain why.</a:t>
                      </a:r>
                      <a:endParaRPr sz="900" dirty="0">
                        <a:solidFill>
                          <a:schemeClr val="dk1"/>
                        </a:solidFill>
                        <a:latin typeface="Calibri" panose="020F0502020204030204" pitchFamily="34" charset="0"/>
                        <a:cs typeface="Calibri" panose="020F0502020204030204" pitchFamily="34" charset="0"/>
                      </a:endParaRPr>
                    </a:p>
                    <a:p>
                      <a:pPr marL="0" lvl="0" indent="0" algn="l" rtl="0">
                        <a:spcBef>
                          <a:spcPts val="0"/>
                        </a:spcBef>
                        <a:spcAft>
                          <a:spcPts val="0"/>
                        </a:spcAft>
                        <a:buNone/>
                      </a:pPr>
                      <a:r>
                        <a:rPr lang="en-GB" sz="900" dirty="0">
                          <a:solidFill>
                            <a:schemeClr val="dk1"/>
                          </a:solidFill>
                          <a:latin typeface="Calibri" panose="020F0502020204030204" pitchFamily="34" charset="0"/>
                          <a:cs typeface="Calibri" panose="020F0502020204030204" pitchFamily="34" charset="0"/>
                        </a:rPr>
                        <a:t>1.</a:t>
                      </a:r>
                      <a:endParaRPr sz="900" dirty="0">
                        <a:solidFill>
                          <a:schemeClr val="dk1"/>
                        </a:solidFill>
                        <a:latin typeface="Calibri" panose="020F0502020204030204" pitchFamily="34" charset="0"/>
                        <a:cs typeface="Calibri" panose="020F0502020204030204" pitchFamily="34" charset="0"/>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Clr>
                          <a:schemeClr val="dk1"/>
                        </a:buClr>
                        <a:buSzPts val="1100"/>
                        <a:buFont typeface="Arial"/>
                        <a:buNone/>
                      </a:pPr>
                      <a:endParaRPr sz="900" dirty="0">
                        <a:solidFill>
                          <a:schemeClr val="dk1"/>
                        </a:solidFill>
                      </a:endParaRPr>
                    </a:p>
                    <a:p>
                      <a:pPr marL="0" lvl="0" indent="0" algn="l" rtl="0">
                        <a:spcBef>
                          <a:spcPts val="0"/>
                        </a:spcBef>
                        <a:spcAft>
                          <a:spcPts val="0"/>
                        </a:spcAft>
                        <a:buClr>
                          <a:schemeClr val="dk1"/>
                        </a:buClr>
                        <a:buSzPts val="1100"/>
                        <a:buFont typeface="Arial"/>
                        <a:buNone/>
                      </a:pPr>
                      <a:endParaRPr sz="900" dirty="0">
                        <a:solidFill>
                          <a:schemeClr val="dk1"/>
                        </a:solidFill>
                      </a:endParaRPr>
                    </a:p>
                    <a:p>
                      <a:pPr marL="0" lvl="0" indent="0" algn="l" rtl="0">
                        <a:spcBef>
                          <a:spcPts val="0"/>
                        </a:spcBef>
                        <a:spcAft>
                          <a:spcPts val="0"/>
                        </a:spcAft>
                        <a:buClr>
                          <a:schemeClr val="dk1"/>
                        </a:buClr>
                        <a:buSzPts val="1100"/>
                        <a:buFont typeface="Arial"/>
                        <a:buNone/>
                      </a:pPr>
                      <a:endParaRPr sz="900" dirty="0">
                        <a:solidFill>
                          <a:schemeClr val="dk1"/>
                        </a:solidFill>
                      </a:endParaRPr>
                    </a:p>
                    <a:p>
                      <a:pPr marL="0" lvl="0" indent="0" algn="l" rtl="0">
                        <a:spcBef>
                          <a:spcPts val="0"/>
                        </a:spcBef>
                        <a:spcAft>
                          <a:spcPts val="0"/>
                        </a:spcAft>
                        <a:buNone/>
                      </a:pPr>
                      <a:r>
                        <a:rPr lang="en-GB" sz="900" dirty="0">
                          <a:solidFill>
                            <a:schemeClr val="dk1"/>
                          </a:solidFill>
                          <a:latin typeface="Calibri" panose="020F0502020204030204" pitchFamily="34" charset="0"/>
                          <a:cs typeface="Calibri" panose="020F0502020204030204" pitchFamily="34" charset="0"/>
                        </a:rPr>
                        <a:t>2.</a:t>
                      </a:r>
                      <a:endParaRPr sz="900" dirty="0">
                        <a:solidFill>
                          <a:schemeClr val="dk1"/>
                        </a:solidFill>
                        <a:latin typeface="Calibri" panose="020F0502020204030204" pitchFamily="34" charset="0"/>
                        <a:cs typeface="Calibri" panose="020F0502020204030204" pitchFamily="34" charset="0"/>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Clr>
                          <a:schemeClr val="dk1"/>
                        </a:buClr>
                        <a:buSzPts val="1100"/>
                        <a:buFont typeface="Arial"/>
                        <a:buNone/>
                      </a:pPr>
                      <a:endParaRPr sz="900" dirty="0">
                        <a:solidFill>
                          <a:schemeClr val="dk1"/>
                        </a:solidFill>
                      </a:endParaRPr>
                    </a:p>
                    <a:p>
                      <a:pPr marL="0" lvl="0" indent="0" algn="l" rtl="0">
                        <a:spcBef>
                          <a:spcPts val="0"/>
                        </a:spcBef>
                        <a:spcAft>
                          <a:spcPts val="0"/>
                        </a:spcAft>
                        <a:buClr>
                          <a:schemeClr val="dk1"/>
                        </a:buClr>
                        <a:buSzPts val="1100"/>
                        <a:buFont typeface="Arial"/>
                        <a:buNone/>
                      </a:pPr>
                      <a:endParaRPr sz="900" dirty="0">
                        <a:solidFill>
                          <a:schemeClr val="dk1"/>
                        </a:solidFill>
                      </a:endParaRPr>
                    </a:p>
                    <a:p>
                      <a:pPr marL="0" lvl="0" indent="0" algn="l" rtl="0">
                        <a:spcBef>
                          <a:spcPts val="0"/>
                        </a:spcBef>
                        <a:spcAft>
                          <a:spcPts val="0"/>
                        </a:spcAft>
                        <a:buClr>
                          <a:schemeClr val="dk1"/>
                        </a:buClr>
                        <a:buSzPts val="1100"/>
                        <a:buFont typeface="Arial"/>
                        <a:buNone/>
                      </a:pPr>
                      <a:endParaRPr sz="900" dirty="0">
                        <a:solidFill>
                          <a:schemeClr val="dk1"/>
                        </a:solidFill>
                      </a:endParaRPr>
                    </a:p>
                    <a:p>
                      <a:pPr marL="0" lvl="0" indent="0" algn="l" rtl="0">
                        <a:spcBef>
                          <a:spcPts val="0"/>
                        </a:spcBef>
                        <a:spcAft>
                          <a:spcPts val="0"/>
                        </a:spcAft>
                        <a:buClr>
                          <a:schemeClr val="dk1"/>
                        </a:buClr>
                        <a:buSzPts val="1100"/>
                        <a:buFont typeface="Arial"/>
                        <a:buNone/>
                      </a:pPr>
                      <a:r>
                        <a:rPr lang="en-GB" sz="900" dirty="0">
                          <a:solidFill>
                            <a:schemeClr val="dk1"/>
                          </a:solidFill>
                          <a:latin typeface="Calibri" panose="020F0502020204030204" pitchFamily="34" charset="0"/>
                          <a:cs typeface="Calibri" panose="020F0502020204030204" pitchFamily="34" charset="0"/>
                        </a:rPr>
                        <a:t>3.</a:t>
                      </a:r>
                      <a:endParaRPr sz="900" dirty="0">
                        <a:latin typeface="Calibri" panose="020F0502020204030204" pitchFamily="34" charset="0"/>
                        <a:cs typeface="Calibri" panose="020F0502020204030204" pitchFamily="34" charset="0"/>
                      </a:endParaRPr>
                    </a:p>
                  </a:txBody>
                  <a:tcPr marL="91425" marR="91425" marT="91425" marB="91425"/>
                </a:tc>
                <a:extLst>
                  <a:ext uri="{0D108BD9-81ED-4DB2-BD59-A6C34878D82A}">
                    <a16:rowId xmlns:a16="http://schemas.microsoft.com/office/drawing/2014/main" val="10000"/>
                  </a:ext>
                </a:extLst>
              </a:tr>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In what ways was Stroud radical at this time?</a:t>
                      </a:r>
                      <a:endParaRPr sz="900" dirty="0">
                        <a:latin typeface="Calibri" panose="020F0502020204030204" pitchFamily="34" charset="0"/>
                        <a:cs typeface="Calibri" panose="020F0502020204030204" pitchFamily="34" charset="0"/>
                      </a:endParaRPr>
                    </a:p>
                  </a:txBody>
                  <a:tcPr marL="91425" marR="91425" marT="91425" marB="91425"/>
                </a:tc>
                <a:tc vMerge="1">
                  <a:txBody>
                    <a:bodyPr/>
                    <a:lstStyle/>
                    <a:p>
                      <a:endParaRPr lang="en-US"/>
                    </a:p>
                  </a:txBody>
                  <a:tcPr/>
                </a:tc>
                <a:extLst>
                  <a:ext uri="{0D108BD9-81ED-4DB2-BD59-A6C34878D82A}">
                    <a16:rowId xmlns:a16="http://schemas.microsoft.com/office/drawing/2014/main" val="10001"/>
                  </a:ext>
                </a:extLst>
              </a:tr>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Are there any sources that suggest Stroud wasn't radical?</a:t>
                      </a:r>
                      <a:endParaRPr sz="900" dirty="0">
                        <a:latin typeface="Calibri" panose="020F0502020204030204" pitchFamily="34" charset="0"/>
                        <a:cs typeface="Calibri" panose="020F0502020204030204" pitchFamily="34" charset="0"/>
                      </a:endParaRPr>
                    </a:p>
                  </a:txBody>
                  <a:tcPr marL="91425" marR="91425" marT="91425" marB="91425"/>
                </a:tc>
                <a:tc vMerge="1">
                  <a:txBody>
                    <a:bodyPr/>
                    <a:lstStyle/>
                    <a:p>
                      <a:endParaRPr lang="en-US"/>
                    </a:p>
                  </a:txBody>
                  <a:tcPr/>
                </a:tc>
                <a:extLst>
                  <a:ext uri="{0D108BD9-81ED-4DB2-BD59-A6C34878D82A}">
                    <a16:rowId xmlns:a16="http://schemas.microsoft.com/office/drawing/2014/main" val="10002"/>
                  </a:ext>
                </a:extLst>
              </a:tr>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Overall, did Stroud </a:t>
                      </a:r>
                      <a:r>
                        <a:rPr lang="en-GB" sz="900" b="1" dirty="0">
                          <a:latin typeface="Calibri" panose="020F0502020204030204" pitchFamily="34" charset="0"/>
                          <a:cs typeface="Calibri" panose="020F0502020204030204" pitchFamily="34" charset="0"/>
                        </a:rPr>
                        <a:t>reflect </a:t>
                      </a:r>
                      <a:r>
                        <a:rPr lang="en-GB" sz="900" dirty="0">
                          <a:latin typeface="Calibri" panose="020F0502020204030204" pitchFamily="34" charset="0"/>
                          <a:cs typeface="Calibri" panose="020F0502020204030204" pitchFamily="34" charset="0"/>
                        </a:rPr>
                        <a:t>the nature of radicalism at this time?</a:t>
                      </a:r>
                      <a:endParaRPr sz="900" dirty="0">
                        <a:latin typeface="Calibri" panose="020F0502020204030204" pitchFamily="34" charset="0"/>
                        <a:cs typeface="Calibri" panose="020F0502020204030204" pitchFamily="34" charset="0"/>
                      </a:endParaRPr>
                    </a:p>
                  </a:txBody>
                  <a:tcPr marL="91425" marR="91425" marT="91425" marB="91425"/>
                </a:tc>
                <a:tc vMerge="1">
                  <a:txBody>
                    <a:bodyPr/>
                    <a:lstStyle/>
                    <a:p>
                      <a:endParaRPr lang="en-US"/>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36"/>
          <p:cNvSpPr txBox="1">
            <a:spLocks noGrp="1"/>
          </p:cNvSpPr>
          <p:nvPr>
            <p:ph type="ctrTitle"/>
          </p:nvPr>
        </p:nvSpPr>
        <p:spPr>
          <a:xfrm>
            <a:off x="311700" y="1674259"/>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6000" b="1" dirty="0">
                <a:latin typeface="Calibri" panose="020F0502020204030204" pitchFamily="34" charset="0"/>
                <a:cs typeface="Calibri" panose="020F0502020204030204" pitchFamily="34" charset="0"/>
              </a:rPr>
              <a:t>Lesson 3: Was Stroud considered radical in 1800–1900?</a:t>
            </a:r>
            <a:endParaRPr sz="6000" b="1" dirty="0">
              <a:latin typeface="Calibri" panose="020F0502020204030204" pitchFamily="34" charset="0"/>
              <a:cs typeface="Calibri" panose="020F050202020403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37"/>
          <p:cNvSpPr txBox="1">
            <a:spLocks noGrp="1"/>
          </p:cNvSpPr>
          <p:nvPr>
            <p:ph type="subTitle" idx="1"/>
          </p:nvPr>
        </p:nvSpPr>
        <p:spPr>
          <a:xfrm>
            <a:off x="114625" y="128950"/>
            <a:ext cx="8897400" cy="4799700"/>
          </a:xfrm>
          <a:prstGeom prst="rect">
            <a:avLst/>
          </a:prstGeom>
        </p:spPr>
        <p:txBody>
          <a:bodyPr spcFirstLastPara="1" wrap="square" lIns="91425" tIns="91425" rIns="91425" bIns="91425" anchor="t" anchorCtr="0">
            <a:normAutofit/>
          </a:bodyPr>
          <a:lstStyle/>
          <a:p>
            <a:pPr marL="0" lvl="0" indent="0" rtl="0">
              <a:spcBef>
                <a:spcPts val="0"/>
              </a:spcBef>
              <a:spcAft>
                <a:spcPts val="0"/>
              </a:spcAft>
              <a:buNone/>
            </a:pPr>
            <a:r>
              <a:rPr lang="en-GB" sz="3600" b="1" dirty="0">
                <a:solidFill>
                  <a:schemeClr val="tx1"/>
                </a:solidFill>
                <a:latin typeface="Calibri" panose="020F0502020204030204" pitchFamily="34" charset="0"/>
                <a:cs typeface="Calibri" panose="020F0502020204030204" pitchFamily="34" charset="0"/>
              </a:rPr>
              <a:t>Recap starter</a:t>
            </a:r>
            <a:endParaRPr sz="3600" b="1" dirty="0">
              <a:solidFill>
                <a:schemeClr val="tx1"/>
              </a:solidFill>
              <a:latin typeface="Calibri" panose="020F0502020204030204" pitchFamily="34" charset="0"/>
              <a:cs typeface="Calibri" panose="020F0502020204030204" pitchFamily="34" charset="0"/>
            </a:endParaRPr>
          </a:p>
          <a:p>
            <a:pPr marL="457200" lvl="0" indent="0" rtl="0">
              <a:spcBef>
                <a:spcPts val="0"/>
              </a:spcBef>
              <a:spcAft>
                <a:spcPts val="0"/>
              </a:spcAft>
              <a:buNone/>
            </a:pPr>
            <a:endParaRPr dirty="0">
              <a:solidFill>
                <a:schemeClr val="tx1"/>
              </a:solidFill>
              <a:latin typeface="Calibri" panose="020F0502020204030204" pitchFamily="34" charset="0"/>
              <a:cs typeface="Calibri" panose="020F0502020204030204" pitchFamily="34" charset="0"/>
            </a:endParaRPr>
          </a:p>
          <a:p>
            <a:pPr marL="457200" lvl="0" indent="-406400" algn="l" rtl="0">
              <a:spcBef>
                <a:spcPts val="0"/>
              </a:spcBef>
              <a:spcAft>
                <a:spcPts val="0"/>
              </a:spcAft>
              <a:buClr>
                <a:schemeClr val="tx1"/>
              </a:buClr>
              <a:buSzPts val="2800"/>
              <a:buAutoNum type="arabicPeriod"/>
            </a:pPr>
            <a:r>
              <a:rPr lang="en-GB" dirty="0">
                <a:solidFill>
                  <a:schemeClr val="tx1"/>
                </a:solidFill>
                <a:latin typeface="Calibri" panose="020F0502020204030204" pitchFamily="34" charset="0"/>
                <a:cs typeface="Calibri" panose="020F0502020204030204" pitchFamily="34" charset="0"/>
              </a:rPr>
              <a:t>Why did you select those particular three sources last lesson?</a:t>
            </a:r>
            <a:endParaRPr dirty="0">
              <a:solidFill>
                <a:schemeClr val="tx1"/>
              </a:solidFill>
              <a:latin typeface="Calibri" panose="020F0502020204030204" pitchFamily="34" charset="0"/>
              <a:cs typeface="Calibri" panose="020F0502020204030204" pitchFamily="34" charset="0"/>
            </a:endParaRPr>
          </a:p>
          <a:p>
            <a:pPr marL="514350" lvl="0" indent="-514350" algn="l" rtl="0">
              <a:spcBef>
                <a:spcPts val="0"/>
              </a:spcBef>
              <a:spcAft>
                <a:spcPts val="0"/>
              </a:spcAft>
              <a:buClr>
                <a:schemeClr val="tx1"/>
              </a:buClr>
              <a:buFont typeface="+mj-lt"/>
              <a:buAutoNum type="arabicPeriod"/>
            </a:pPr>
            <a:endParaRPr dirty="0">
              <a:solidFill>
                <a:schemeClr val="tx1"/>
              </a:solidFill>
              <a:latin typeface="Calibri" panose="020F0502020204030204" pitchFamily="34" charset="0"/>
              <a:cs typeface="Calibri" panose="020F0502020204030204" pitchFamily="34" charset="0"/>
            </a:endParaRPr>
          </a:p>
          <a:p>
            <a:pPr marL="457200" lvl="0" indent="-406400" algn="l" rtl="0">
              <a:spcBef>
                <a:spcPts val="0"/>
              </a:spcBef>
              <a:spcAft>
                <a:spcPts val="0"/>
              </a:spcAft>
              <a:buClr>
                <a:schemeClr val="tx1"/>
              </a:buClr>
              <a:buSzPts val="2800"/>
              <a:buAutoNum type="arabicPeriod"/>
            </a:pPr>
            <a:r>
              <a:rPr lang="en-GB" dirty="0">
                <a:solidFill>
                  <a:schemeClr val="tx1"/>
                </a:solidFill>
                <a:latin typeface="Calibri" panose="020F0502020204030204" pitchFamily="34" charset="0"/>
                <a:cs typeface="Calibri" panose="020F0502020204030204" pitchFamily="34" charset="0"/>
              </a:rPr>
              <a:t>Give two ways in which Stroud was considered radical in 1500–1800.</a:t>
            </a:r>
            <a:endParaRPr dirty="0">
              <a:solidFill>
                <a:schemeClr val="tx1"/>
              </a:solidFill>
              <a:latin typeface="Calibri" panose="020F0502020204030204" pitchFamily="34" charset="0"/>
              <a:cs typeface="Calibri" panose="020F0502020204030204" pitchFamily="34" charset="0"/>
            </a:endParaRPr>
          </a:p>
          <a:p>
            <a:pPr marL="971550" lvl="0" indent="-514350" algn="l" rtl="0">
              <a:spcBef>
                <a:spcPts val="0"/>
              </a:spcBef>
              <a:spcAft>
                <a:spcPts val="0"/>
              </a:spcAft>
              <a:buClr>
                <a:schemeClr val="tx1"/>
              </a:buClr>
              <a:buFont typeface="+mj-lt"/>
              <a:buAutoNum type="arabicPeriod"/>
            </a:pPr>
            <a:endParaRPr dirty="0">
              <a:solidFill>
                <a:schemeClr val="tx1"/>
              </a:solidFill>
              <a:latin typeface="Calibri" panose="020F0502020204030204" pitchFamily="34" charset="0"/>
              <a:cs typeface="Calibri" panose="020F0502020204030204" pitchFamily="34" charset="0"/>
            </a:endParaRPr>
          </a:p>
          <a:p>
            <a:pPr marL="457200" lvl="0" indent="-406400" algn="l" rtl="0">
              <a:spcBef>
                <a:spcPts val="0"/>
              </a:spcBef>
              <a:spcAft>
                <a:spcPts val="0"/>
              </a:spcAft>
              <a:buClr>
                <a:schemeClr val="tx1"/>
              </a:buClr>
              <a:buSzPts val="2800"/>
              <a:buAutoNum type="arabicPeriod"/>
            </a:pPr>
            <a:r>
              <a:rPr lang="en-GB" dirty="0">
                <a:solidFill>
                  <a:schemeClr val="tx1"/>
                </a:solidFill>
                <a:latin typeface="Calibri" panose="020F0502020204030204" pitchFamily="34" charset="0"/>
                <a:cs typeface="Calibri" panose="020F0502020204030204" pitchFamily="34" charset="0"/>
              </a:rPr>
              <a:t>What do you think radicalism might look like in 1800–1900? Think about your learning from last term.</a:t>
            </a:r>
            <a:endParaRPr dirty="0">
              <a:solidFill>
                <a:schemeClr val="tx1"/>
              </a:solidFill>
              <a:latin typeface="Calibri" panose="020F0502020204030204" pitchFamily="34" charset="0"/>
              <a:cs typeface="Calibri" panose="020F0502020204030204" pitchFamily="34" charset="0"/>
            </a:endParaRPr>
          </a:p>
          <a:p>
            <a:pPr marL="0" lvl="0" indent="0" algn="l" rtl="0">
              <a:spcBef>
                <a:spcPts val="0"/>
              </a:spcBef>
              <a:spcAft>
                <a:spcPts val="0"/>
              </a:spcAft>
              <a:buNone/>
            </a:pPr>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38"/>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The context</a:t>
            </a:r>
            <a:endParaRPr sz="3600" b="1" dirty="0">
              <a:latin typeface="Calibri" panose="020F0502020204030204" pitchFamily="34" charset="0"/>
              <a:cs typeface="Calibri" panose="020F0502020204030204" pitchFamily="34" charset="0"/>
            </a:endParaRPr>
          </a:p>
        </p:txBody>
      </p:sp>
      <p:sp>
        <p:nvSpPr>
          <p:cNvPr id="214" name="Google Shape;214;p38"/>
          <p:cNvSpPr txBox="1">
            <a:spLocks noGrp="1"/>
          </p:cNvSpPr>
          <p:nvPr>
            <p:ph type="body" idx="1"/>
          </p:nvPr>
        </p:nvSpPr>
        <p:spPr>
          <a:xfrm>
            <a:off x="628650" y="1369219"/>
            <a:ext cx="7886700" cy="3263400"/>
          </a:xfrm>
          <a:prstGeom prst="rect">
            <a:avLst/>
          </a:prstGeom>
        </p:spPr>
        <p:txBody>
          <a:bodyPr spcFirstLastPara="1" wrap="square" lIns="68575" tIns="34275" rIns="68575" bIns="34275" anchor="t" anchorCtr="0">
            <a:normAutofit/>
          </a:bodyPr>
          <a:lstStyle/>
          <a:p>
            <a:pPr marL="0" lvl="0" indent="0" algn="ctr" rtl="0">
              <a:spcBef>
                <a:spcPts val="800"/>
              </a:spcBef>
              <a:spcAft>
                <a:spcPts val="0"/>
              </a:spcAft>
              <a:buNone/>
            </a:pPr>
            <a:r>
              <a:rPr lang="en-GB" sz="2800" dirty="0">
                <a:solidFill>
                  <a:schemeClr val="tx1"/>
                </a:solidFill>
                <a:latin typeface="Calibri" panose="020F0502020204030204" pitchFamily="34" charset="0"/>
                <a:cs typeface="Calibri" panose="020F0502020204030204" pitchFamily="34" charset="0"/>
              </a:rPr>
              <a:t>Read through the two contextual overview sheets as a group. </a:t>
            </a: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r>
              <a:rPr lang="en-GB" sz="2800" dirty="0">
                <a:solidFill>
                  <a:schemeClr val="tx1"/>
                </a:solidFill>
                <a:latin typeface="Calibri" panose="020F0502020204030204" pitchFamily="34" charset="0"/>
                <a:cs typeface="Calibri" panose="020F0502020204030204" pitchFamily="34" charset="0"/>
              </a:rPr>
              <a:t>What was seen as radical at the time?</a:t>
            </a: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1200"/>
              </a:spcAft>
              <a:buNone/>
            </a:pPr>
            <a:r>
              <a:rPr lang="en-GB" sz="2800" dirty="0">
                <a:solidFill>
                  <a:schemeClr val="tx1"/>
                </a:solidFill>
                <a:latin typeface="Calibri" panose="020F0502020204030204" pitchFamily="34" charset="0"/>
                <a:cs typeface="Calibri" panose="020F0502020204030204" pitchFamily="34" charset="0"/>
              </a:rPr>
              <a:t>Did Stroud reflect this?</a:t>
            </a:r>
            <a:endParaRPr sz="28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9"/>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The archive 1800–1900</a:t>
            </a:r>
            <a:endParaRPr sz="3600" b="1" dirty="0">
              <a:latin typeface="Calibri" panose="020F0502020204030204" pitchFamily="34" charset="0"/>
              <a:cs typeface="Calibri" panose="020F0502020204030204" pitchFamily="34" charset="0"/>
            </a:endParaRPr>
          </a:p>
        </p:txBody>
      </p:sp>
      <p:sp>
        <p:nvSpPr>
          <p:cNvPr id="220" name="Google Shape;220;p39"/>
          <p:cNvSpPr txBox="1">
            <a:spLocks noGrp="1"/>
          </p:cNvSpPr>
          <p:nvPr>
            <p:ph type="body" idx="1"/>
          </p:nvPr>
        </p:nvSpPr>
        <p:spPr>
          <a:xfrm>
            <a:off x="628650" y="1369219"/>
            <a:ext cx="7886700" cy="3263400"/>
          </a:xfrm>
          <a:prstGeom prst="rect">
            <a:avLst/>
          </a:prstGeom>
        </p:spPr>
        <p:txBody>
          <a:bodyPr spcFirstLastPara="1" wrap="square" lIns="68575" tIns="34275" rIns="68575" bIns="34275" anchor="t" anchorCtr="0">
            <a:normAutofit/>
          </a:bodyPr>
          <a:lstStyle/>
          <a:p>
            <a:pPr marL="0" lvl="0" indent="0" algn="ctr" rtl="0">
              <a:spcBef>
                <a:spcPts val="800"/>
              </a:spcBef>
              <a:spcAft>
                <a:spcPts val="0"/>
              </a:spcAft>
              <a:buNone/>
            </a:pPr>
            <a:r>
              <a:rPr lang="en-GB" sz="2200" dirty="0">
                <a:solidFill>
                  <a:schemeClr val="tx1"/>
                </a:solidFill>
                <a:latin typeface="Calibri" panose="020F0502020204030204" pitchFamily="34" charset="0"/>
                <a:cs typeface="Calibri" panose="020F0502020204030204" pitchFamily="34" charset="0"/>
              </a:rPr>
              <a:t>In your table groups, you are going to be given one source from the archive box. You will have ten minutes to discuss the following:</a:t>
            </a:r>
            <a:endParaRPr sz="2200" dirty="0">
              <a:solidFill>
                <a:schemeClr val="tx1"/>
              </a:solidFill>
              <a:latin typeface="Calibri" panose="020F0502020204030204" pitchFamily="34" charset="0"/>
              <a:cs typeface="Calibri" panose="020F0502020204030204" pitchFamily="34" charset="0"/>
            </a:endParaRPr>
          </a:p>
          <a:p>
            <a:pPr marL="457200" lvl="0" indent="-317500" algn="l" rtl="0">
              <a:spcBef>
                <a:spcPts val="1200"/>
              </a:spcBef>
              <a:spcAft>
                <a:spcPts val="0"/>
              </a:spcAft>
              <a:buSzPct val="100000"/>
              <a:buAutoNum type="arabicPeriod"/>
            </a:pPr>
            <a:r>
              <a:rPr lang="en-GB" sz="2200" dirty="0">
                <a:solidFill>
                  <a:schemeClr val="tx1"/>
                </a:solidFill>
                <a:latin typeface="Calibri" panose="020F0502020204030204" pitchFamily="34" charset="0"/>
                <a:cs typeface="Calibri" panose="020F0502020204030204" pitchFamily="34" charset="0"/>
              </a:rPr>
              <a:t>What is the source you are looking at?</a:t>
            </a:r>
            <a:endParaRPr sz="2200" dirty="0">
              <a:solidFill>
                <a:schemeClr val="tx1"/>
              </a:solidFill>
              <a:latin typeface="Calibri" panose="020F0502020204030204" pitchFamily="34" charset="0"/>
              <a:cs typeface="Calibri" panose="020F0502020204030204" pitchFamily="34" charset="0"/>
            </a:endParaRPr>
          </a:p>
          <a:p>
            <a:pPr marL="457200" lvl="0" indent="-317500" algn="l" rtl="0">
              <a:spcBef>
                <a:spcPts val="0"/>
              </a:spcBef>
              <a:spcAft>
                <a:spcPts val="0"/>
              </a:spcAft>
              <a:buSzPct val="100000"/>
              <a:buAutoNum type="arabicPeriod"/>
            </a:pPr>
            <a:r>
              <a:rPr lang="en-GB" sz="2200" dirty="0">
                <a:solidFill>
                  <a:schemeClr val="tx1"/>
                </a:solidFill>
                <a:latin typeface="Calibri" panose="020F0502020204030204" pitchFamily="34" charset="0"/>
                <a:cs typeface="Calibri" panose="020F0502020204030204" pitchFamily="34" charset="0"/>
              </a:rPr>
              <a:t>What does this source tell you about radicalism in Stroud at the time?</a:t>
            </a:r>
            <a:endParaRPr sz="2200" dirty="0">
              <a:solidFill>
                <a:schemeClr val="tx1"/>
              </a:solidFill>
              <a:latin typeface="Calibri" panose="020F0502020204030204" pitchFamily="34" charset="0"/>
              <a:cs typeface="Calibri" panose="020F0502020204030204" pitchFamily="34" charset="0"/>
            </a:endParaRPr>
          </a:p>
          <a:p>
            <a:pPr marL="457200" lvl="0" indent="-317500" algn="l" rtl="0">
              <a:spcBef>
                <a:spcPts val="0"/>
              </a:spcBef>
              <a:spcAft>
                <a:spcPts val="0"/>
              </a:spcAft>
              <a:buSzPct val="100000"/>
              <a:buAutoNum type="arabicPeriod"/>
            </a:pPr>
            <a:r>
              <a:rPr lang="en-GB" sz="2200" dirty="0">
                <a:solidFill>
                  <a:schemeClr val="tx1"/>
                </a:solidFill>
                <a:latin typeface="Calibri" panose="020F0502020204030204" pitchFamily="34" charset="0"/>
                <a:cs typeface="Calibri" panose="020F0502020204030204" pitchFamily="34" charset="0"/>
              </a:rPr>
              <a:t>Does it tell you anything about what was happening in the rest of the country?</a:t>
            </a:r>
            <a:endParaRPr sz="2200" dirty="0">
              <a:solidFill>
                <a:schemeClr val="tx1"/>
              </a:solidFill>
              <a:latin typeface="Calibri" panose="020F0502020204030204" pitchFamily="34" charset="0"/>
              <a:cs typeface="Calibri" panose="020F0502020204030204" pitchFamily="34" charset="0"/>
            </a:endParaRPr>
          </a:p>
          <a:p>
            <a:pPr marL="457200" lvl="0" indent="-317500" algn="l" rtl="0">
              <a:spcBef>
                <a:spcPts val="0"/>
              </a:spcBef>
              <a:spcAft>
                <a:spcPts val="0"/>
              </a:spcAft>
              <a:buSzPct val="100000"/>
              <a:buAutoNum type="arabicPeriod"/>
            </a:pPr>
            <a:r>
              <a:rPr lang="en-GB" sz="2200" dirty="0">
                <a:solidFill>
                  <a:schemeClr val="tx1"/>
                </a:solidFill>
                <a:latin typeface="Calibri" panose="020F0502020204030204" pitchFamily="34" charset="0"/>
                <a:cs typeface="Calibri" panose="020F0502020204030204" pitchFamily="34" charset="0"/>
              </a:rPr>
              <a:t>Does it tell you about what was happening in the rest of the world? </a:t>
            </a:r>
            <a:endParaRPr sz="22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40"/>
          <p:cNvSpPr txBox="1">
            <a:spLocks noGrp="1"/>
          </p:cNvSpPr>
          <p:nvPr>
            <p:ph type="title"/>
          </p:nvPr>
        </p:nvSpPr>
        <p:spPr>
          <a:xfrm>
            <a:off x="628650" y="77361"/>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Reflections document</a:t>
            </a:r>
            <a:endParaRPr sz="3600" b="1" dirty="0">
              <a:latin typeface="Calibri" panose="020F0502020204030204" pitchFamily="34" charset="0"/>
              <a:cs typeface="Calibri" panose="020F0502020204030204" pitchFamily="34" charset="0"/>
            </a:endParaRPr>
          </a:p>
        </p:txBody>
      </p:sp>
      <p:sp>
        <p:nvSpPr>
          <p:cNvPr id="226" name="Google Shape;226;p40"/>
          <p:cNvSpPr txBox="1">
            <a:spLocks noGrp="1"/>
          </p:cNvSpPr>
          <p:nvPr>
            <p:ph type="body" idx="1"/>
          </p:nvPr>
        </p:nvSpPr>
        <p:spPr>
          <a:xfrm>
            <a:off x="628650" y="1071561"/>
            <a:ext cx="7886700" cy="3263400"/>
          </a:xfrm>
          <a:prstGeom prst="rect">
            <a:avLst/>
          </a:prstGeom>
        </p:spPr>
        <p:txBody>
          <a:bodyPr spcFirstLastPara="1" wrap="square" lIns="68575" tIns="34275" rIns="68575" bIns="34275" anchor="t" anchorCtr="0">
            <a:noAutofit/>
          </a:bodyPr>
          <a:lstStyle/>
          <a:p>
            <a:pPr marL="0" lvl="0" indent="0" algn="ctr" rtl="0">
              <a:spcBef>
                <a:spcPts val="800"/>
              </a:spcBef>
              <a:spcAft>
                <a:spcPts val="0"/>
              </a:spcAft>
              <a:buNone/>
            </a:pPr>
            <a:r>
              <a:rPr lang="en-GB" sz="2200" dirty="0">
                <a:solidFill>
                  <a:schemeClr val="tx1"/>
                </a:solidFill>
                <a:latin typeface="Calibri" panose="020F0502020204030204" pitchFamily="34" charset="0"/>
                <a:cs typeface="Calibri" panose="020F0502020204030204" pitchFamily="34" charset="0"/>
              </a:rPr>
              <a:t>This document is going to be very important when you come to create your museum panel.</a:t>
            </a: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r>
              <a:rPr lang="en-GB" sz="2200" dirty="0">
                <a:solidFill>
                  <a:schemeClr val="tx1"/>
                </a:solidFill>
                <a:latin typeface="Calibri" panose="020F0502020204030204" pitchFamily="34" charset="0"/>
                <a:cs typeface="Calibri" panose="020F0502020204030204" pitchFamily="34" charset="0"/>
              </a:rPr>
              <a:t>Look over your notes from the archive task and use these to fill out your reflections table. Do this independently and try not to be influenced by the views of others!</a:t>
            </a: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1200"/>
              </a:spcAft>
              <a:buNone/>
            </a:pPr>
            <a:r>
              <a:rPr lang="en-GB" sz="2200" dirty="0">
                <a:solidFill>
                  <a:schemeClr val="tx1"/>
                </a:solidFill>
                <a:latin typeface="Calibri" panose="020F0502020204030204" pitchFamily="34" charset="0"/>
                <a:cs typeface="Calibri" panose="020F0502020204030204" pitchFamily="34" charset="0"/>
              </a:rPr>
              <a:t>Top tip: Remember that this study is all about radicalism and radical history. You must choose the sources that BEST reflect this. Remember to use the same criteria that you used last lesson.</a:t>
            </a:r>
            <a:endParaRPr sz="22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41"/>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Plenary </a:t>
            </a:r>
            <a:endParaRPr sz="3600" b="1" dirty="0">
              <a:latin typeface="Calibri" panose="020F0502020204030204" pitchFamily="34" charset="0"/>
              <a:cs typeface="Calibri" panose="020F0502020204030204" pitchFamily="34" charset="0"/>
            </a:endParaRPr>
          </a:p>
        </p:txBody>
      </p:sp>
      <p:sp>
        <p:nvSpPr>
          <p:cNvPr id="232" name="Google Shape;232;p41"/>
          <p:cNvSpPr txBox="1">
            <a:spLocks noGrp="1"/>
          </p:cNvSpPr>
          <p:nvPr>
            <p:ph type="body" idx="1"/>
          </p:nvPr>
        </p:nvSpPr>
        <p:spPr>
          <a:xfrm>
            <a:off x="628650" y="1545462"/>
            <a:ext cx="7886700" cy="2913300"/>
          </a:xfrm>
          <a:prstGeom prst="rect">
            <a:avLst/>
          </a:prstGeom>
        </p:spPr>
        <p:txBody>
          <a:bodyPr spcFirstLastPara="1" wrap="square" lIns="68575" tIns="34275" rIns="68575" bIns="34275" anchor="t" anchorCtr="0">
            <a:normAutofit/>
          </a:bodyPr>
          <a:lstStyle/>
          <a:p>
            <a:pPr marL="0" lvl="0" indent="0" algn="ctr" rtl="0">
              <a:lnSpc>
                <a:spcPct val="115000"/>
              </a:lnSpc>
              <a:spcBef>
                <a:spcPts val="1200"/>
              </a:spcBef>
              <a:spcAft>
                <a:spcPts val="0"/>
              </a:spcAft>
              <a:buNone/>
            </a:pPr>
            <a:r>
              <a:rPr lang="en-GB" sz="4000" dirty="0">
                <a:solidFill>
                  <a:schemeClr val="dk1"/>
                </a:solidFill>
                <a:latin typeface="Calibri" panose="020F0502020204030204" pitchFamily="34" charset="0"/>
                <a:cs typeface="Calibri" panose="020F0502020204030204" pitchFamily="34" charset="0"/>
              </a:rPr>
              <a:t>In what ways was the nature of radicalism in 1500–1800 different to radicalism in 1800–1900? </a:t>
            </a:r>
            <a:endParaRPr sz="4000" dirty="0">
              <a:solidFill>
                <a:schemeClr val="dk1"/>
              </a:solidFill>
              <a:latin typeface="Calibri" panose="020F0502020204030204" pitchFamily="34" charset="0"/>
              <a:cs typeface="Calibri" panose="020F0502020204030204" pitchFamily="34" charset="0"/>
            </a:endParaRPr>
          </a:p>
          <a:p>
            <a:pPr marL="0" lvl="0" indent="0" algn="l" rtl="0">
              <a:spcBef>
                <a:spcPts val="1200"/>
              </a:spcBef>
              <a:spcAft>
                <a:spcPts val="1200"/>
              </a:spcAft>
              <a:buNone/>
            </a:pPr>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42"/>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solidFill>
                  <a:schemeClr val="tx1"/>
                </a:solidFill>
                <a:latin typeface="Calibri" panose="020F0502020204030204" pitchFamily="34" charset="0"/>
                <a:cs typeface="Calibri" panose="020F0502020204030204" pitchFamily="34" charset="0"/>
              </a:rPr>
              <a:t>Plenary </a:t>
            </a:r>
            <a:endParaRPr sz="3600" b="1" dirty="0">
              <a:solidFill>
                <a:schemeClr val="tx1"/>
              </a:solidFill>
              <a:latin typeface="Calibri" panose="020F0502020204030204" pitchFamily="34" charset="0"/>
              <a:cs typeface="Calibri" panose="020F0502020204030204" pitchFamily="34" charset="0"/>
            </a:endParaRPr>
          </a:p>
        </p:txBody>
      </p:sp>
      <p:sp>
        <p:nvSpPr>
          <p:cNvPr id="238" name="Google Shape;238;p42"/>
          <p:cNvSpPr txBox="1">
            <a:spLocks noGrp="1"/>
          </p:cNvSpPr>
          <p:nvPr>
            <p:ph type="body" idx="1"/>
          </p:nvPr>
        </p:nvSpPr>
        <p:spPr>
          <a:xfrm>
            <a:off x="628650" y="1011110"/>
            <a:ext cx="7886700" cy="3364500"/>
          </a:xfrm>
          <a:prstGeom prst="rect">
            <a:avLst/>
          </a:prstGeom>
        </p:spPr>
        <p:txBody>
          <a:bodyPr spcFirstLastPara="1" wrap="square" lIns="68575" tIns="34275" rIns="68575" bIns="34275" anchor="t" anchorCtr="0">
            <a:normAutofit/>
          </a:bodyPr>
          <a:lstStyle/>
          <a:p>
            <a:pPr marL="0" lvl="0" indent="0" algn="l" rtl="0">
              <a:lnSpc>
                <a:spcPct val="115000"/>
              </a:lnSpc>
              <a:spcBef>
                <a:spcPts val="1200"/>
              </a:spcBef>
              <a:spcAft>
                <a:spcPts val="0"/>
              </a:spcAft>
              <a:buNone/>
            </a:pPr>
            <a:endParaRPr sz="3800" b="1" dirty="0">
              <a:solidFill>
                <a:schemeClr val="dk1"/>
              </a:solidFill>
            </a:endParaRPr>
          </a:p>
          <a:p>
            <a:pPr marL="0" lvl="0" indent="0" algn="ctr" rtl="0">
              <a:lnSpc>
                <a:spcPct val="115000"/>
              </a:lnSpc>
              <a:spcBef>
                <a:spcPts val="1200"/>
              </a:spcBef>
              <a:spcAft>
                <a:spcPts val="0"/>
              </a:spcAft>
              <a:buNone/>
            </a:pPr>
            <a:r>
              <a:rPr lang="en-GB" sz="4000" dirty="0">
                <a:solidFill>
                  <a:schemeClr val="dk1"/>
                </a:solidFill>
                <a:latin typeface="Calibri" panose="020F0502020204030204" pitchFamily="34" charset="0"/>
                <a:cs typeface="Calibri" panose="020F0502020204030204" pitchFamily="34" charset="0"/>
              </a:rPr>
              <a:t>What have we learned about forgotten or ignored stories so far?</a:t>
            </a:r>
            <a:endParaRPr sz="4000" dirty="0">
              <a:solidFill>
                <a:schemeClr val="dk1"/>
              </a:solidFill>
              <a:latin typeface="Calibri" panose="020F0502020204030204" pitchFamily="34" charset="0"/>
              <a:cs typeface="Calibri" panose="020F0502020204030204" pitchFamily="34" charset="0"/>
            </a:endParaRPr>
          </a:p>
          <a:p>
            <a:pPr marL="0" lvl="0" indent="0" algn="l" rtl="0">
              <a:spcBef>
                <a:spcPts val="1200"/>
              </a:spcBef>
              <a:spcAft>
                <a:spcPts val="1200"/>
              </a:spcAft>
              <a:buNone/>
            </a:pPr>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graphicFrame>
        <p:nvGraphicFramePr>
          <p:cNvPr id="243" name="Google Shape;243;p43"/>
          <p:cNvGraphicFramePr/>
          <p:nvPr>
            <p:extLst>
              <p:ext uri="{D42A27DB-BD31-4B8C-83A1-F6EECF244321}">
                <p14:modId xmlns:p14="http://schemas.microsoft.com/office/powerpoint/2010/main" val="3573832092"/>
              </p:ext>
            </p:extLst>
          </p:nvPr>
        </p:nvGraphicFramePr>
        <p:xfrm>
          <a:off x="200300" y="140575"/>
          <a:ext cx="8762000" cy="4878500"/>
        </p:xfrm>
        <a:graphic>
          <a:graphicData uri="http://schemas.openxmlformats.org/drawingml/2006/table">
            <a:tbl>
              <a:tblPr>
                <a:noFill/>
                <a:tableStyleId>{34A7D7B3-61D6-4338-A236-587B25AFD341}</a:tableStyleId>
              </a:tblPr>
              <a:tblGrid>
                <a:gridCol w="4381000">
                  <a:extLst>
                    <a:ext uri="{9D8B030D-6E8A-4147-A177-3AD203B41FA5}">
                      <a16:colId xmlns:a16="http://schemas.microsoft.com/office/drawing/2014/main" val="20000"/>
                    </a:ext>
                  </a:extLst>
                </a:gridCol>
                <a:gridCol w="4381000">
                  <a:extLst>
                    <a:ext uri="{9D8B030D-6E8A-4147-A177-3AD203B41FA5}">
                      <a16:colId xmlns:a16="http://schemas.microsoft.com/office/drawing/2014/main" val="20001"/>
                    </a:ext>
                  </a:extLst>
                </a:gridCol>
              </a:tblGrid>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What was considered radical in 1800–1900?</a:t>
                      </a:r>
                      <a:endParaRPr sz="900" dirty="0">
                        <a:latin typeface="Calibri" panose="020F0502020204030204" pitchFamily="34" charset="0"/>
                        <a:cs typeface="Calibri" panose="020F0502020204030204" pitchFamily="34" charset="0"/>
                      </a:endParaRPr>
                    </a:p>
                  </a:txBody>
                  <a:tcPr marL="91425" marR="91425" marT="91425" marB="91425"/>
                </a:tc>
                <a:tc rowSpan="4">
                  <a:txBody>
                    <a:bodyPr/>
                    <a:lstStyle/>
                    <a:p>
                      <a:pPr marL="0" lvl="0" indent="0" algn="ctr" rtl="0">
                        <a:spcBef>
                          <a:spcPts val="0"/>
                        </a:spcBef>
                        <a:spcAft>
                          <a:spcPts val="0"/>
                        </a:spcAft>
                        <a:buNone/>
                      </a:pPr>
                      <a:r>
                        <a:rPr lang="en-GB" sz="900" dirty="0">
                          <a:solidFill>
                            <a:schemeClr val="dk1"/>
                          </a:solidFill>
                          <a:latin typeface="Calibri" panose="020F0502020204030204" pitchFamily="34" charset="0"/>
                          <a:cs typeface="Calibri" panose="020F0502020204030204" pitchFamily="34" charset="0"/>
                        </a:rPr>
                        <a:t>What three sources from the archive best show Stroud’s radical history? For each one explain why.</a:t>
                      </a:r>
                      <a:endParaRPr sz="900" dirty="0">
                        <a:solidFill>
                          <a:schemeClr val="dk1"/>
                        </a:solidFill>
                        <a:latin typeface="Calibri" panose="020F0502020204030204" pitchFamily="34" charset="0"/>
                        <a:cs typeface="Calibri" panose="020F0502020204030204" pitchFamily="34" charset="0"/>
                      </a:endParaRPr>
                    </a:p>
                    <a:p>
                      <a:pPr marL="0" lvl="0" indent="0" algn="l" rtl="0">
                        <a:spcBef>
                          <a:spcPts val="0"/>
                        </a:spcBef>
                        <a:spcAft>
                          <a:spcPts val="0"/>
                        </a:spcAft>
                        <a:buNone/>
                      </a:pPr>
                      <a:r>
                        <a:rPr lang="en-GB" sz="900" dirty="0">
                          <a:solidFill>
                            <a:schemeClr val="dk1"/>
                          </a:solidFill>
                          <a:latin typeface="Calibri" panose="020F0502020204030204" pitchFamily="34" charset="0"/>
                          <a:cs typeface="Calibri" panose="020F0502020204030204" pitchFamily="34" charset="0"/>
                        </a:rPr>
                        <a:t>1.</a:t>
                      </a:r>
                      <a:endParaRPr sz="900" dirty="0">
                        <a:solidFill>
                          <a:schemeClr val="dk1"/>
                        </a:solidFill>
                        <a:latin typeface="Calibri" panose="020F0502020204030204" pitchFamily="34" charset="0"/>
                        <a:cs typeface="Calibri" panose="020F0502020204030204" pitchFamily="34" charset="0"/>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r>
                        <a:rPr lang="en-GB" sz="900" dirty="0">
                          <a:solidFill>
                            <a:schemeClr val="dk1"/>
                          </a:solidFill>
                          <a:latin typeface="Calibri" panose="020F0502020204030204" pitchFamily="34" charset="0"/>
                          <a:cs typeface="Calibri" panose="020F0502020204030204" pitchFamily="34" charset="0"/>
                        </a:rPr>
                        <a:t>2.</a:t>
                      </a:r>
                      <a:endParaRPr sz="900" dirty="0">
                        <a:solidFill>
                          <a:schemeClr val="dk1"/>
                        </a:solidFill>
                        <a:latin typeface="Calibri" panose="020F0502020204030204" pitchFamily="34" charset="0"/>
                        <a:cs typeface="Calibri" panose="020F0502020204030204" pitchFamily="34" charset="0"/>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r>
                        <a:rPr lang="en-GB" sz="900" dirty="0">
                          <a:solidFill>
                            <a:schemeClr val="dk1"/>
                          </a:solidFill>
                          <a:latin typeface="Calibri" panose="020F0502020204030204" pitchFamily="34" charset="0"/>
                          <a:cs typeface="Calibri" panose="020F0502020204030204" pitchFamily="34" charset="0"/>
                        </a:rPr>
                        <a:t>3.</a:t>
                      </a:r>
                      <a:endParaRPr sz="900" dirty="0">
                        <a:latin typeface="Calibri" panose="020F0502020204030204" pitchFamily="34" charset="0"/>
                        <a:cs typeface="Calibri" panose="020F0502020204030204" pitchFamily="34" charset="0"/>
                      </a:endParaRPr>
                    </a:p>
                  </a:txBody>
                  <a:tcPr marL="91425" marR="91425" marT="91425" marB="91425"/>
                </a:tc>
                <a:extLst>
                  <a:ext uri="{0D108BD9-81ED-4DB2-BD59-A6C34878D82A}">
                    <a16:rowId xmlns:a16="http://schemas.microsoft.com/office/drawing/2014/main" val="10000"/>
                  </a:ext>
                </a:extLst>
              </a:tr>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In what ways was Stroud radical at this time?</a:t>
                      </a:r>
                      <a:endParaRPr sz="900" dirty="0">
                        <a:latin typeface="Calibri" panose="020F0502020204030204" pitchFamily="34" charset="0"/>
                        <a:cs typeface="Calibri" panose="020F0502020204030204" pitchFamily="34" charset="0"/>
                      </a:endParaRPr>
                    </a:p>
                  </a:txBody>
                  <a:tcPr marL="91425" marR="91425" marT="91425" marB="91425"/>
                </a:tc>
                <a:tc vMerge="1">
                  <a:txBody>
                    <a:bodyPr/>
                    <a:lstStyle/>
                    <a:p>
                      <a:endParaRPr lang="en-US"/>
                    </a:p>
                  </a:txBody>
                  <a:tcPr/>
                </a:tc>
                <a:extLst>
                  <a:ext uri="{0D108BD9-81ED-4DB2-BD59-A6C34878D82A}">
                    <a16:rowId xmlns:a16="http://schemas.microsoft.com/office/drawing/2014/main" val="10001"/>
                  </a:ext>
                </a:extLst>
              </a:tr>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Are there any sources that suggest Stroud wasn't radical?</a:t>
                      </a:r>
                      <a:endParaRPr sz="900" dirty="0">
                        <a:latin typeface="Calibri" panose="020F0502020204030204" pitchFamily="34" charset="0"/>
                        <a:cs typeface="Calibri" panose="020F0502020204030204" pitchFamily="34" charset="0"/>
                      </a:endParaRPr>
                    </a:p>
                  </a:txBody>
                  <a:tcPr marL="91425" marR="91425" marT="91425" marB="91425"/>
                </a:tc>
                <a:tc vMerge="1">
                  <a:txBody>
                    <a:bodyPr/>
                    <a:lstStyle/>
                    <a:p>
                      <a:endParaRPr lang="en-US"/>
                    </a:p>
                  </a:txBody>
                  <a:tcPr/>
                </a:tc>
                <a:extLst>
                  <a:ext uri="{0D108BD9-81ED-4DB2-BD59-A6C34878D82A}">
                    <a16:rowId xmlns:a16="http://schemas.microsoft.com/office/drawing/2014/main" val="10002"/>
                  </a:ext>
                </a:extLst>
              </a:tr>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Overall, did Stroud </a:t>
                      </a:r>
                      <a:r>
                        <a:rPr lang="en-GB" sz="900" b="1" dirty="0">
                          <a:latin typeface="Calibri" panose="020F0502020204030204" pitchFamily="34" charset="0"/>
                          <a:cs typeface="Calibri" panose="020F0502020204030204" pitchFamily="34" charset="0"/>
                        </a:rPr>
                        <a:t>reflect </a:t>
                      </a:r>
                      <a:r>
                        <a:rPr lang="en-GB" sz="900" dirty="0">
                          <a:latin typeface="Calibri" panose="020F0502020204030204" pitchFamily="34" charset="0"/>
                          <a:cs typeface="Calibri" panose="020F0502020204030204" pitchFamily="34" charset="0"/>
                        </a:rPr>
                        <a:t>the nature of radicalism at this time?</a:t>
                      </a:r>
                      <a:endParaRPr sz="900" dirty="0">
                        <a:latin typeface="Calibri" panose="020F0502020204030204" pitchFamily="34" charset="0"/>
                        <a:cs typeface="Calibri" panose="020F0502020204030204" pitchFamily="34" charset="0"/>
                      </a:endParaRPr>
                    </a:p>
                  </a:txBody>
                  <a:tcPr marL="91425" marR="91425" marT="91425" marB="91425"/>
                </a:tc>
                <a:tc vMerge="1">
                  <a:txBody>
                    <a:bodyPr/>
                    <a:lstStyle/>
                    <a:p>
                      <a:endParaRPr lang="en-US"/>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45"/>
          <p:cNvSpPr txBox="1">
            <a:spLocks noGrp="1"/>
          </p:cNvSpPr>
          <p:nvPr>
            <p:ph type="ctrTitle"/>
          </p:nvPr>
        </p:nvSpPr>
        <p:spPr>
          <a:xfrm>
            <a:off x="311700" y="1729677"/>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6000" b="1" dirty="0">
                <a:latin typeface="Calibri" panose="020F0502020204030204" pitchFamily="34" charset="0"/>
                <a:cs typeface="Calibri" panose="020F0502020204030204" pitchFamily="34" charset="0"/>
              </a:rPr>
              <a:t>Lesson 4: Was Stroud considered radical in 1900–2000?</a:t>
            </a:r>
            <a:endParaRPr sz="6000" b="1" dirty="0">
              <a:latin typeface="Calibri" panose="020F0502020204030204" pitchFamily="34" charset="0"/>
              <a:cs typeface="Calibri" panose="020F0502020204030204"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46"/>
          <p:cNvSpPr txBox="1">
            <a:spLocks noGrp="1"/>
          </p:cNvSpPr>
          <p:nvPr>
            <p:ph type="subTitle" idx="1"/>
          </p:nvPr>
        </p:nvSpPr>
        <p:spPr>
          <a:xfrm>
            <a:off x="114625" y="128950"/>
            <a:ext cx="8897400" cy="4799700"/>
          </a:xfrm>
          <a:prstGeom prst="rect">
            <a:avLst/>
          </a:prstGeom>
        </p:spPr>
        <p:txBody>
          <a:bodyPr spcFirstLastPara="1" wrap="square" lIns="91425" tIns="91425" rIns="91425" bIns="91425" anchor="t" anchorCtr="0">
            <a:normAutofit/>
          </a:bodyPr>
          <a:lstStyle/>
          <a:p>
            <a:pPr marL="0" lvl="0" indent="0" rtl="0">
              <a:spcBef>
                <a:spcPts val="0"/>
              </a:spcBef>
              <a:spcAft>
                <a:spcPts val="0"/>
              </a:spcAft>
              <a:buNone/>
            </a:pPr>
            <a:r>
              <a:rPr lang="en-GB" sz="3600" b="1" dirty="0">
                <a:solidFill>
                  <a:schemeClr val="tx1"/>
                </a:solidFill>
                <a:latin typeface="Calibri" panose="020F0502020204030204" pitchFamily="34" charset="0"/>
                <a:cs typeface="Calibri" panose="020F0502020204030204" pitchFamily="34" charset="0"/>
              </a:rPr>
              <a:t>Recap starter</a:t>
            </a:r>
            <a:endParaRPr sz="3600" b="1" dirty="0">
              <a:solidFill>
                <a:schemeClr val="tx1"/>
              </a:solidFill>
              <a:latin typeface="Calibri" panose="020F0502020204030204" pitchFamily="34" charset="0"/>
              <a:cs typeface="Calibri" panose="020F0502020204030204" pitchFamily="34" charset="0"/>
            </a:endParaRPr>
          </a:p>
          <a:p>
            <a:pPr marL="457200" lvl="0" indent="0" algn="l" rtl="0">
              <a:spcBef>
                <a:spcPts val="0"/>
              </a:spcBef>
              <a:spcAft>
                <a:spcPts val="0"/>
              </a:spcAft>
              <a:buNone/>
            </a:pPr>
            <a:endParaRPr dirty="0">
              <a:solidFill>
                <a:schemeClr val="tx1"/>
              </a:solidFill>
              <a:latin typeface="Calibri" panose="020F0502020204030204" pitchFamily="34" charset="0"/>
              <a:cs typeface="Calibri" panose="020F0502020204030204" pitchFamily="34" charset="0"/>
            </a:endParaRPr>
          </a:p>
          <a:p>
            <a:pPr marL="457200" lvl="0" indent="-406400" algn="l" rtl="0">
              <a:spcBef>
                <a:spcPts val="0"/>
              </a:spcBef>
              <a:spcAft>
                <a:spcPts val="0"/>
              </a:spcAft>
              <a:buClr>
                <a:schemeClr val="tx1"/>
              </a:buClr>
              <a:buSzPts val="2800"/>
              <a:buAutoNum type="arabicPeriod"/>
            </a:pPr>
            <a:r>
              <a:rPr lang="en-GB" dirty="0">
                <a:solidFill>
                  <a:schemeClr val="tx1"/>
                </a:solidFill>
                <a:latin typeface="Calibri" panose="020F0502020204030204" pitchFamily="34" charset="0"/>
                <a:cs typeface="Calibri" panose="020F0502020204030204" pitchFamily="34" charset="0"/>
              </a:rPr>
              <a:t>How did you show change over time with your source selection?</a:t>
            </a:r>
            <a:endParaRPr dirty="0">
              <a:solidFill>
                <a:schemeClr val="tx1"/>
              </a:solidFill>
              <a:latin typeface="Calibri" panose="020F0502020204030204" pitchFamily="34" charset="0"/>
              <a:cs typeface="Calibri" panose="020F0502020204030204" pitchFamily="34" charset="0"/>
            </a:endParaRPr>
          </a:p>
          <a:p>
            <a:pPr marL="514350" lvl="0" indent="-514350" algn="l" rtl="0">
              <a:spcBef>
                <a:spcPts val="0"/>
              </a:spcBef>
              <a:spcAft>
                <a:spcPts val="0"/>
              </a:spcAft>
              <a:buClr>
                <a:schemeClr val="tx1"/>
              </a:buClr>
              <a:buFont typeface="+mj-lt"/>
              <a:buAutoNum type="arabicPeriod"/>
            </a:pPr>
            <a:endParaRPr dirty="0">
              <a:solidFill>
                <a:schemeClr val="tx1"/>
              </a:solidFill>
              <a:latin typeface="Calibri" panose="020F0502020204030204" pitchFamily="34" charset="0"/>
              <a:cs typeface="Calibri" panose="020F0502020204030204" pitchFamily="34" charset="0"/>
            </a:endParaRPr>
          </a:p>
          <a:p>
            <a:pPr marL="457200" lvl="0" indent="-406400" algn="l" rtl="0">
              <a:spcBef>
                <a:spcPts val="0"/>
              </a:spcBef>
              <a:spcAft>
                <a:spcPts val="0"/>
              </a:spcAft>
              <a:buClr>
                <a:schemeClr val="tx1"/>
              </a:buClr>
              <a:buSzPts val="2800"/>
              <a:buAutoNum type="arabicPeriod"/>
            </a:pPr>
            <a:r>
              <a:rPr lang="en-GB" dirty="0">
                <a:solidFill>
                  <a:schemeClr val="tx1"/>
                </a:solidFill>
                <a:latin typeface="Calibri" panose="020F0502020204030204" pitchFamily="34" charset="0"/>
                <a:cs typeface="Calibri" panose="020F0502020204030204" pitchFamily="34" charset="0"/>
              </a:rPr>
              <a:t>Give one way in which Stroud was considered radical in 1800–1900.</a:t>
            </a:r>
            <a:endParaRPr dirty="0">
              <a:solidFill>
                <a:schemeClr val="tx1"/>
              </a:solidFill>
              <a:latin typeface="Calibri" panose="020F0502020204030204" pitchFamily="34" charset="0"/>
              <a:cs typeface="Calibri" panose="020F0502020204030204" pitchFamily="34" charset="0"/>
            </a:endParaRPr>
          </a:p>
          <a:p>
            <a:pPr marL="971550" lvl="0" indent="-514350" algn="l" rtl="0">
              <a:spcBef>
                <a:spcPts val="0"/>
              </a:spcBef>
              <a:spcAft>
                <a:spcPts val="0"/>
              </a:spcAft>
              <a:buClr>
                <a:schemeClr val="tx1"/>
              </a:buClr>
              <a:buFont typeface="+mj-lt"/>
              <a:buAutoNum type="arabicPeriod"/>
            </a:pPr>
            <a:endParaRPr dirty="0">
              <a:solidFill>
                <a:schemeClr val="tx1"/>
              </a:solidFill>
              <a:latin typeface="Calibri" panose="020F0502020204030204" pitchFamily="34" charset="0"/>
              <a:cs typeface="Calibri" panose="020F0502020204030204" pitchFamily="34" charset="0"/>
            </a:endParaRPr>
          </a:p>
          <a:p>
            <a:pPr marL="457200" lvl="0" indent="-406400" algn="l" rtl="0">
              <a:spcBef>
                <a:spcPts val="0"/>
              </a:spcBef>
              <a:spcAft>
                <a:spcPts val="0"/>
              </a:spcAft>
              <a:buClr>
                <a:schemeClr val="tx1"/>
              </a:buClr>
              <a:buSzPts val="2800"/>
              <a:buAutoNum type="arabicPeriod"/>
            </a:pPr>
            <a:r>
              <a:rPr lang="en-GB" dirty="0">
                <a:solidFill>
                  <a:schemeClr val="tx1"/>
                </a:solidFill>
                <a:latin typeface="Calibri" panose="020F0502020204030204" pitchFamily="34" charset="0"/>
                <a:cs typeface="Calibri" panose="020F0502020204030204" pitchFamily="34" charset="0"/>
              </a:rPr>
              <a:t>What do you think radicalism might look like in 1900–2000?</a:t>
            </a:r>
            <a:endParaRPr dirty="0">
              <a:solidFill>
                <a:schemeClr val="tx1"/>
              </a:solidFill>
              <a:latin typeface="Calibri" panose="020F0502020204030204" pitchFamily="34" charset="0"/>
              <a:cs typeface="Calibri" panose="020F0502020204030204" pitchFamily="34" charset="0"/>
            </a:endParaRPr>
          </a:p>
          <a:p>
            <a:pPr marL="0" lvl="0" indent="0" algn="l" rtl="0">
              <a:spcBef>
                <a:spcPts val="0"/>
              </a:spcBef>
              <a:spcAft>
                <a:spcPts val="0"/>
              </a:spcAft>
              <a:buNone/>
            </a:pPr>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47"/>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solidFill>
                  <a:schemeClr val="tx1"/>
                </a:solidFill>
                <a:latin typeface="Calibri" panose="020F0502020204030204" pitchFamily="34" charset="0"/>
                <a:cs typeface="Calibri" panose="020F0502020204030204" pitchFamily="34" charset="0"/>
              </a:rPr>
              <a:t>The context</a:t>
            </a:r>
            <a:endParaRPr sz="3600" b="1" dirty="0">
              <a:solidFill>
                <a:schemeClr val="tx1"/>
              </a:solidFill>
              <a:latin typeface="Calibri" panose="020F0502020204030204" pitchFamily="34" charset="0"/>
              <a:cs typeface="Calibri" panose="020F0502020204030204" pitchFamily="34" charset="0"/>
            </a:endParaRPr>
          </a:p>
        </p:txBody>
      </p:sp>
      <p:sp>
        <p:nvSpPr>
          <p:cNvPr id="264" name="Google Shape;264;p47"/>
          <p:cNvSpPr txBox="1">
            <a:spLocks noGrp="1"/>
          </p:cNvSpPr>
          <p:nvPr>
            <p:ph type="body" idx="1"/>
          </p:nvPr>
        </p:nvSpPr>
        <p:spPr>
          <a:xfrm>
            <a:off x="628650" y="1369219"/>
            <a:ext cx="7886700" cy="3263400"/>
          </a:xfrm>
          <a:prstGeom prst="rect">
            <a:avLst/>
          </a:prstGeom>
        </p:spPr>
        <p:txBody>
          <a:bodyPr spcFirstLastPara="1" wrap="square" lIns="68575" tIns="34275" rIns="68575" bIns="34275" anchor="t" anchorCtr="0">
            <a:normAutofit/>
          </a:bodyPr>
          <a:lstStyle/>
          <a:p>
            <a:pPr marL="0" lvl="0" indent="0" algn="ctr" rtl="0">
              <a:spcBef>
                <a:spcPts val="800"/>
              </a:spcBef>
              <a:spcAft>
                <a:spcPts val="0"/>
              </a:spcAft>
              <a:buNone/>
            </a:pPr>
            <a:r>
              <a:rPr lang="en-GB" sz="2800" dirty="0">
                <a:solidFill>
                  <a:schemeClr val="tx1"/>
                </a:solidFill>
                <a:latin typeface="Calibri" panose="020F0502020204030204" pitchFamily="34" charset="0"/>
                <a:cs typeface="Calibri" panose="020F0502020204030204" pitchFamily="34" charset="0"/>
              </a:rPr>
              <a:t>Read through the two contextual overview sheets as a group. </a:t>
            </a: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r>
              <a:rPr lang="en-GB" sz="2800" dirty="0">
                <a:solidFill>
                  <a:schemeClr val="tx1"/>
                </a:solidFill>
                <a:latin typeface="Calibri" panose="020F0502020204030204" pitchFamily="34" charset="0"/>
                <a:cs typeface="Calibri" panose="020F0502020204030204" pitchFamily="34" charset="0"/>
              </a:rPr>
              <a:t>What was seen as radical at the time?</a:t>
            </a: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1200"/>
              </a:spcAft>
              <a:buNone/>
            </a:pPr>
            <a:r>
              <a:rPr lang="en-GB" sz="2800" dirty="0">
                <a:solidFill>
                  <a:schemeClr val="tx1"/>
                </a:solidFill>
                <a:latin typeface="Calibri" panose="020F0502020204030204" pitchFamily="34" charset="0"/>
                <a:cs typeface="Calibri" panose="020F0502020204030204" pitchFamily="34" charset="0"/>
              </a:rPr>
              <a:t>Did Stroud reflect this?</a:t>
            </a:r>
            <a:endParaRPr sz="28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8"/>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The archive 1900–2000</a:t>
            </a:r>
            <a:endParaRPr sz="3600" b="1" dirty="0">
              <a:latin typeface="Calibri" panose="020F0502020204030204" pitchFamily="34" charset="0"/>
              <a:cs typeface="Calibri" panose="020F0502020204030204" pitchFamily="34" charset="0"/>
            </a:endParaRPr>
          </a:p>
        </p:txBody>
      </p:sp>
      <p:sp>
        <p:nvSpPr>
          <p:cNvPr id="270" name="Google Shape;270;p48"/>
          <p:cNvSpPr txBox="1">
            <a:spLocks noGrp="1"/>
          </p:cNvSpPr>
          <p:nvPr>
            <p:ph type="body" idx="1"/>
          </p:nvPr>
        </p:nvSpPr>
        <p:spPr>
          <a:xfrm>
            <a:off x="628650" y="1369219"/>
            <a:ext cx="7886700" cy="3263400"/>
          </a:xfrm>
          <a:prstGeom prst="rect">
            <a:avLst/>
          </a:prstGeom>
        </p:spPr>
        <p:txBody>
          <a:bodyPr spcFirstLastPara="1" wrap="square" lIns="68575" tIns="34275" rIns="68575" bIns="34275" anchor="t" anchorCtr="0">
            <a:normAutofit/>
          </a:bodyPr>
          <a:lstStyle/>
          <a:p>
            <a:pPr marL="0" lvl="0" indent="0" algn="ctr" rtl="0">
              <a:spcBef>
                <a:spcPts val="800"/>
              </a:spcBef>
              <a:spcAft>
                <a:spcPts val="0"/>
              </a:spcAft>
              <a:buNone/>
            </a:pPr>
            <a:r>
              <a:rPr lang="en-GB" sz="2200" dirty="0">
                <a:solidFill>
                  <a:schemeClr val="tx1"/>
                </a:solidFill>
                <a:latin typeface="Calibri" panose="020F0502020204030204" pitchFamily="34" charset="0"/>
                <a:cs typeface="Calibri" panose="020F0502020204030204" pitchFamily="34" charset="0"/>
              </a:rPr>
              <a:t>In your table groups, you are going to be given one source from the archive box. You will have ten minutes to discuss the following:</a:t>
            </a:r>
            <a:endParaRPr sz="2200" dirty="0">
              <a:solidFill>
                <a:schemeClr val="tx1"/>
              </a:solidFill>
              <a:latin typeface="Calibri" panose="020F0502020204030204" pitchFamily="34" charset="0"/>
              <a:cs typeface="Calibri" panose="020F0502020204030204" pitchFamily="34" charset="0"/>
            </a:endParaRPr>
          </a:p>
          <a:p>
            <a:pPr marL="457200" lvl="0" indent="-317500" algn="l" rtl="0">
              <a:spcBef>
                <a:spcPts val="1200"/>
              </a:spcBef>
              <a:spcAft>
                <a:spcPts val="0"/>
              </a:spcAft>
              <a:buSzPct val="100000"/>
              <a:buAutoNum type="arabicPeriod"/>
            </a:pPr>
            <a:r>
              <a:rPr lang="en-GB" sz="2200" dirty="0">
                <a:solidFill>
                  <a:schemeClr val="tx1"/>
                </a:solidFill>
                <a:latin typeface="Calibri" panose="020F0502020204030204" pitchFamily="34" charset="0"/>
                <a:cs typeface="Calibri" panose="020F0502020204030204" pitchFamily="34" charset="0"/>
              </a:rPr>
              <a:t>What is the source you are looking at?</a:t>
            </a:r>
            <a:endParaRPr sz="2200" dirty="0">
              <a:solidFill>
                <a:schemeClr val="tx1"/>
              </a:solidFill>
              <a:latin typeface="Calibri" panose="020F0502020204030204" pitchFamily="34" charset="0"/>
              <a:cs typeface="Calibri" panose="020F0502020204030204" pitchFamily="34" charset="0"/>
            </a:endParaRPr>
          </a:p>
          <a:p>
            <a:pPr marL="457200" lvl="0" indent="-317500" algn="l" rtl="0">
              <a:spcBef>
                <a:spcPts val="0"/>
              </a:spcBef>
              <a:spcAft>
                <a:spcPts val="0"/>
              </a:spcAft>
              <a:buSzPct val="100000"/>
              <a:buAutoNum type="arabicPeriod"/>
            </a:pPr>
            <a:r>
              <a:rPr lang="en-GB" sz="2200" dirty="0">
                <a:solidFill>
                  <a:schemeClr val="tx1"/>
                </a:solidFill>
                <a:latin typeface="Calibri" panose="020F0502020204030204" pitchFamily="34" charset="0"/>
                <a:cs typeface="Calibri" panose="020F0502020204030204" pitchFamily="34" charset="0"/>
              </a:rPr>
              <a:t>What does this source tell you about radicalism in Stroud at the time?</a:t>
            </a:r>
            <a:endParaRPr sz="2200" dirty="0">
              <a:solidFill>
                <a:schemeClr val="tx1"/>
              </a:solidFill>
              <a:latin typeface="Calibri" panose="020F0502020204030204" pitchFamily="34" charset="0"/>
              <a:cs typeface="Calibri" panose="020F0502020204030204" pitchFamily="34" charset="0"/>
            </a:endParaRPr>
          </a:p>
          <a:p>
            <a:pPr marL="457200" lvl="0" indent="-317500" algn="l" rtl="0">
              <a:spcBef>
                <a:spcPts val="0"/>
              </a:spcBef>
              <a:spcAft>
                <a:spcPts val="0"/>
              </a:spcAft>
              <a:buSzPct val="100000"/>
              <a:buAutoNum type="arabicPeriod"/>
            </a:pPr>
            <a:r>
              <a:rPr lang="en-GB" sz="2200" dirty="0">
                <a:solidFill>
                  <a:schemeClr val="tx1"/>
                </a:solidFill>
                <a:latin typeface="Calibri" panose="020F0502020204030204" pitchFamily="34" charset="0"/>
                <a:cs typeface="Calibri" panose="020F0502020204030204" pitchFamily="34" charset="0"/>
              </a:rPr>
              <a:t>Does it tell you anything about what was happening in the rest of the country?</a:t>
            </a:r>
            <a:endParaRPr sz="2200" dirty="0">
              <a:solidFill>
                <a:schemeClr val="tx1"/>
              </a:solidFill>
              <a:latin typeface="Calibri" panose="020F0502020204030204" pitchFamily="34" charset="0"/>
              <a:cs typeface="Calibri" panose="020F0502020204030204" pitchFamily="34" charset="0"/>
            </a:endParaRPr>
          </a:p>
          <a:p>
            <a:pPr marL="457200" lvl="0" indent="-317500" algn="l" rtl="0">
              <a:spcBef>
                <a:spcPts val="0"/>
              </a:spcBef>
              <a:spcAft>
                <a:spcPts val="0"/>
              </a:spcAft>
              <a:buSzPct val="100000"/>
              <a:buAutoNum type="arabicPeriod"/>
            </a:pPr>
            <a:r>
              <a:rPr lang="en-GB" sz="2200" dirty="0">
                <a:solidFill>
                  <a:schemeClr val="tx1"/>
                </a:solidFill>
                <a:latin typeface="Calibri" panose="020F0502020204030204" pitchFamily="34" charset="0"/>
                <a:cs typeface="Calibri" panose="020F0502020204030204" pitchFamily="34" charset="0"/>
              </a:rPr>
              <a:t>Does it tell you about what was happening in the rest of the world? </a:t>
            </a:r>
            <a:endParaRPr sz="22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49"/>
          <p:cNvSpPr txBox="1">
            <a:spLocks noGrp="1"/>
          </p:cNvSpPr>
          <p:nvPr>
            <p:ph type="title"/>
          </p:nvPr>
        </p:nvSpPr>
        <p:spPr>
          <a:xfrm>
            <a:off x="628650" y="168045"/>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Reflections document</a:t>
            </a:r>
            <a:endParaRPr sz="3600" b="1" dirty="0">
              <a:latin typeface="Calibri" panose="020F0502020204030204" pitchFamily="34" charset="0"/>
              <a:cs typeface="Calibri" panose="020F0502020204030204" pitchFamily="34" charset="0"/>
            </a:endParaRPr>
          </a:p>
        </p:txBody>
      </p:sp>
      <p:sp>
        <p:nvSpPr>
          <p:cNvPr id="276" name="Google Shape;276;p49"/>
          <p:cNvSpPr txBox="1">
            <a:spLocks noGrp="1"/>
          </p:cNvSpPr>
          <p:nvPr>
            <p:ph type="body" idx="1"/>
          </p:nvPr>
        </p:nvSpPr>
        <p:spPr>
          <a:xfrm>
            <a:off x="628650" y="998925"/>
            <a:ext cx="7886700" cy="3263400"/>
          </a:xfrm>
          <a:prstGeom prst="rect">
            <a:avLst/>
          </a:prstGeom>
        </p:spPr>
        <p:txBody>
          <a:bodyPr spcFirstLastPara="1" wrap="square" lIns="68575" tIns="34275" rIns="68575" bIns="34275" anchor="t" anchorCtr="0">
            <a:noAutofit/>
          </a:bodyPr>
          <a:lstStyle/>
          <a:p>
            <a:pPr marL="0" lvl="0" indent="0" algn="ctr" rtl="0">
              <a:spcBef>
                <a:spcPts val="800"/>
              </a:spcBef>
              <a:spcAft>
                <a:spcPts val="0"/>
              </a:spcAft>
              <a:buNone/>
            </a:pPr>
            <a:r>
              <a:rPr lang="en-GB" sz="2200" dirty="0">
                <a:solidFill>
                  <a:schemeClr val="tx1"/>
                </a:solidFill>
                <a:latin typeface="Calibri" panose="020F0502020204030204" pitchFamily="34" charset="0"/>
                <a:cs typeface="Calibri" panose="020F0502020204030204" pitchFamily="34" charset="0"/>
              </a:rPr>
              <a:t>This document is going to be very important when you come to create your museum panel.</a:t>
            </a: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r>
              <a:rPr lang="en-GB" sz="2200" dirty="0">
                <a:solidFill>
                  <a:schemeClr val="tx1"/>
                </a:solidFill>
                <a:latin typeface="Calibri" panose="020F0502020204030204" pitchFamily="34" charset="0"/>
                <a:cs typeface="Calibri" panose="020F0502020204030204" pitchFamily="34" charset="0"/>
              </a:rPr>
              <a:t>Look over your notes from the archive task and use these to fill out your reflections table. Do this independently and try not to be influenced by the views of others!</a:t>
            </a: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1200"/>
              </a:spcAft>
              <a:buNone/>
            </a:pPr>
            <a:r>
              <a:rPr lang="en-GB" sz="2200" dirty="0">
                <a:solidFill>
                  <a:schemeClr val="tx1"/>
                </a:solidFill>
                <a:latin typeface="Calibri" panose="020F0502020204030204" pitchFamily="34" charset="0"/>
                <a:cs typeface="Calibri" panose="020F0502020204030204" pitchFamily="34" charset="0"/>
              </a:rPr>
              <a:t>Top tip: Remember that this study is all about radicalism and radical history. You must choose the sources that BEST reflect this. Remember to use the same criteria that you used in the previous lessons.</a:t>
            </a:r>
            <a:endParaRPr sz="22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50"/>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Plenary</a:t>
            </a:r>
            <a:r>
              <a:rPr lang="en-GB" dirty="0"/>
              <a:t> </a:t>
            </a:r>
            <a:endParaRPr dirty="0"/>
          </a:p>
        </p:txBody>
      </p:sp>
      <p:sp>
        <p:nvSpPr>
          <p:cNvPr id="282" name="Google Shape;282;p50"/>
          <p:cNvSpPr txBox="1">
            <a:spLocks noGrp="1"/>
          </p:cNvSpPr>
          <p:nvPr>
            <p:ph type="body" idx="1"/>
          </p:nvPr>
        </p:nvSpPr>
        <p:spPr>
          <a:xfrm>
            <a:off x="628650" y="1522791"/>
            <a:ext cx="7886700" cy="2913300"/>
          </a:xfrm>
          <a:prstGeom prst="rect">
            <a:avLst/>
          </a:prstGeom>
        </p:spPr>
        <p:txBody>
          <a:bodyPr spcFirstLastPara="1" wrap="square" lIns="68575" tIns="34275" rIns="68575" bIns="34275" anchor="t" anchorCtr="0">
            <a:normAutofit/>
          </a:bodyPr>
          <a:lstStyle/>
          <a:p>
            <a:pPr marL="0" lvl="0" indent="0" algn="ctr" rtl="0">
              <a:lnSpc>
                <a:spcPct val="115000"/>
              </a:lnSpc>
              <a:spcBef>
                <a:spcPts val="1200"/>
              </a:spcBef>
              <a:spcAft>
                <a:spcPts val="0"/>
              </a:spcAft>
              <a:buNone/>
            </a:pPr>
            <a:r>
              <a:rPr lang="en-GB" sz="4000" dirty="0">
                <a:solidFill>
                  <a:schemeClr val="dk1"/>
                </a:solidFill>
                <a:latin typeface="Calibri" panose="020F0502020204030204" pitchFamily="34" charset="0"/>
                <a:cs typeface="Calibri" panose="020F0502020204030204" pitchFamily="34" charset="0"/>
              </a:rPr>
              <a:t>In what ways was the nature of radicalism in 1900–2000 different to radicalism in early periods? </a:t>
            </a:r>
            <a:endParaRPr sz="4000" dirty="0">
              <a:solidFill>
                <a:schemeClr val="dk1"/>
              </a:solidFill>
              <a:latin typeface="Calibri" panose="020F0502020204030204" pitchFamily="34" charset="0"/>
              <a:cs typeface="Calibri" panose="020F0502020204030204" pitchFamily="34" charset="0"/>
            </a:endParaRPr>
          </a:p>
          <a:p>
            <a:pPr marL="0" lvl="0" indent="0" algn="l" rtl="0">
              <a:spcBef>
                <a:spcPts val="1200"/>
              </a:spcBef>
              <a:spcAft>
                <a:spcPts val="1200"/>
              </a:spcAft>
              <a:buNone/>
            </a:pPr>
            <a:endParaRP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51"/>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Plenary </a:t>
            </a:r>
            <a:endParaRPr sz="3600" b="1" dirty="0">
              <a:latin typeface="Calibri" panose="020F0502020204030204" pitchFamily="34" charset="0"/>
              <a:cs typeface="Calibri" panose="020F0502020204030204" pitchFamily="34" charset="0"/>
            </a:endParaRPr>
          </a:p>
        </p:txBody>
      </p:sp>
      <p:sp>
        <p:nvSpPr>
          <p:cNvPr id="288" name="Google Shape;288;p51"/>
          <p:cNvSpPr txBox="1">
            <a:spLocks noGrp="1"/>
          </p:cNvSpPr>
          <p:nvPr>
            <p:ph type="body" idx="1"/>
          </p:nvPr>
        </p:nvSpPr>
        <p:spPr>
          <a:xfrm>
            <a:off x="628650" y="1268050"/>
            <a:ext cx="7886700" cy="3364500"/>
          </a:xfrm>
          <a:prstGeom prst="rect">
            <a:avLst/>
          </a:prstGeom>
        </p:spPr>
        <p:txBody>
          <a:bodyPr spcFirstLastPara="1" wrap="square" lIns="68575" tIns="34275" rIns="68575" bIns="34275" anchor="t" anchorCtr="0">
            <a:normAutofit/>
          </a:bodyPr>
          <a:lstStyle/>
          <a:p>
            <a:pPr marL="0" lvl="0" indent="0" algn="l" rtl="0">
              <a:lnSpc>
                <a:spcPct val="115000"/>
              </a:lnSpc>
              <a:spcBef>
                <a:spcPts val="1200"/>
              </a:spcBef>
              <a:spcAft>
                <a:spcPts val="0"/>
              </a:spcAft>
              <a:buNone/>
            </a:pPr>
            <a:endParaRPr sz="3800" b="1" dirty="0">
              <a:solidFill>
                <a:schemeClr val="dk1"/>
              </a:solidFill>
            </a:endParaRPr>
          </a:p>
          <a:p>
            <a:pPr marL="0" lvl="0" indent="0" algn="ctr" rtl="0">
              <a:lnSpc>
                <a:spcPct val="115000"/>
              </a:lnSpc>
              <a:spcBef>
                <a:spcPts val="1200"/>
              </a:spcBef>
              <a:spcAft>
                <a:spcPts val="0"/>
              </a:spcAft>
              <a:buNone/>
            </a:pPr>
            <a:r>
              <a:rPr lang="en-GB" sz="4000" dirty="0">
                <a:solidFill>
                  <a:schemeClr val="dk1"/>
                </a:solidFill>
                <a:latin typeface="Calibri" panose="020F0502020204030204" pitchFamily="34" charset="0"/>
                <a:cs typeface="Calibri" panose="020F0502020204030204" pitchFamily="34" charset="0"/>
              </a:rPr>
              <a:t>In what ways has Stroud been more or less radical over time?</a:t>
            </a:r>
            <a:endParaRPr sz="4000" dirty="0">
              <a:solidFill>
                <a:schemeClr val="dk1"/>
              </a:solidFill>
              <a:latin typeface="Calibri" panose="020F0502020204030204" pitchFamily="34" charset="0"/>
              <a:cs typeface="Calibri" panose="020F0502020204030204" pitchFamily="34" charset="0"/>
            </a:endParaRPr>
          </a:p>
          <a:p>
            <a:pPr marL="0" lvl="0" indent="0" algn="l" rtl="0">
              <a:spcBef>
                <a:spcPts val="1200"/>
              </a:spcBef>
              <a:spcAft>
                <a:spcPts val="1200"/>
              </a:spcAft>
              <a:buNone/>
            </a:pPr>
            <a:endParaRP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graphicFrame>
        <p:nvGraphicFramePr>
          <p:cNvPr id="293" name="Google Shape;293;p52"/>
          <p:cNvGraphicFramePr/>
          <p:nvPr>
            <p:extLst>
              <p:ext uri="{D42A27DB-BD31-4B8C-83A1-F6EECF244321}">
                <p14:modId xmlns:p14="http://schemas.microsoft.com/office/powerpoint/2010/main" val="1694363344"/>
              </p:ext>
            </p:extLst>
          </p:nvPr>
        </p:nvGraphicFramePr>
        <p:xfrm>
          <a:off x="200300" y="140575"/>
          <a:ext cx="8762000" cy="4878500"/>
        </p:xfrm>
        <a:graphic>
          <a:graphicData uri="http://schemas.openxmlformats.org/drawingml/2006/table">
            <a:tbl>
              <a:tblPr>
                <a:noFill/>
                <a:tableStyleId>{34A7D7B3-61D6-4338-A236-587B25AFD341}</a:tableStyleId>
              </a:tblPr>
              <a:tblGrid>
                <a:gridCol w="4381000">
                  <a:extLst>
                    <a:ext uri="{9D8B030D-6E8A-4147-A177-3AD203B41FA5}">
                      <a16:colId xmlns:a16="http://schemas.microsoft.com/office/drawing/2014/main" val="20000"/>
                    </a:ext>
                  </a:extLst>
                </a:gridCol>
                <a:gridCol w="4381000">
                  <a:extLst>
                    <a:ext uri="{9D8B030D-6E8A-4147-A177-3AD203B41FA5}">
                      <a16:colId xmlns:a16="http://schemas.microsoft.com/office/drawing/2014/main" val="20001"/>
                    </a:ext>
                  </a:extLst>
                </a:gridCol>
              </a:tblGrid>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What was considered radical in 1900–2000?</a:t>
                      </a:r>
                      <a:endParaRPr sz="900" dirty="0">
                        <a:latin typeface="Calibri" panose="020F0502020204030204" pitchFamily="34" charset="0"/>
                        <a:cs typeface="Calibri" panose="020F0502020204030204" pitchFamily="34" charset="0"/>
                      </a:endParaRPr>
                    </a:p>
                  </a:txBody>
                  <a:tcPr marL="91425" marR="91425" marT="91425" marB="91425"/>
                </a:tc>
                <a:tc rowSpan="4">
                  <a:txBody>
                    <a:bodyPr/>
                    <a:lstStyle/>
                    <a:p>
                      <a:pPr marL="0" lvl="0" indent="0" algn="ctr" rtl="0">
                        <a:spcBef>
                          <a:spcPts val="0"/>
                        </a:spcBef>
                        <a:spcAft>
                          <a:spcPts val="0"/>
                        </a:spcAft>
                        <a:buNone/>
                      </a:pPr>
                      <a:r>
                        <a:rPr lang="en-GB" sz="900" dirty="0">
                          <a:solidFill>
                            <a:schemeClr val="dk1"/>
                          </a:solidFill>
                          <a:latin typeface="Calibri" panose="020F0502020204030204" pitchFamily="34" charset="0"/>
                          <a:cs typeface="Calibri" panose="020F0502020204030204" pitchFamily="34" charset="0"/>
                        </a:rPr>
                        <a:t>What three sources from the archive best show Stroud’s radical history? For each one explain why.</a:t>
                      </a:r>
                      <a:endParaRPr sz="900" dirty="0">
                        <a:solidFill>
                          <a:schemeClr val="dk1"/>
                        </a:solidFill>
                        <a:latin typeface="Calibri" panose="020F0502020204030204" pitchFamily="34" charset="0"/>
                        <a:cs typeface="Calibri" panose="020F0502020204030204" pitchFamily="34" charset="0"/>
                      </a:endParaRPr>
                    </a:p>
                    <a:p>
                      <a:pPr marL="0" lvl="0" indent="0" algn="l" rtl="0">
                        <a:spcBef>
                          <a:spcPts val="0"/>
                        </a:spcBef>
                        <a:spcAft>
                          <a:spcPts val="0"/>
                        </a:spcAft>
                        <a:buNone/>
                      </a:pPr>
                      <a:r>
                        <a:rPr lang="en-GB" sz="900" dirty="0">
                          <a:solidFill>
                            <a:schemeClr val="dk1"/>
                          </a:solidFill>
                          <a:latin typeface="Calibri" panose="020F0502020204030204" pitchFamily="34" charset="0"/>
                          <a:cs typeface="Calibri" panose="020F0502020204030204" pitchFamily="34" charset="0"/>
                        </a:rPr>
                        <a:t>1</a:t>
                      </a:r>
                      <a:r>
                        <a:rPr lang="en-GB" sz="900" dirty="0">
                          <a:solidFill>
                            <a:schemeClr val="dk1"/>
                          </a:solidFill>
                        </a:rPr>
                        <a:t>.</a:t>
                      </a: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r>
                        <a:rPr lang="en-GB" sz="900" dirty="0">
                          <a:solidFill>
                            <a:schemeClr val="dk1"/>
                          </a:solidFill>
                          <a:latin typeface="Calibri" panose="020F0502020204030204" pitchFamily="34" charset="0"/>
                          <a:cs typeface="Calibri" panose="020F0502020204030204" pitchFamily="34" charset="0"/>
                        </a:rPr>
                        <a:t>2</a:t>
                      </a:r>
                      <a:r>
                        <a:rPr lang="en-GB" sz="900" dirty="0">
                          <a:solidFill>
                            <a:schemeClr val="dk1"/>
                          </a:solidFill>
                        </a:rPr>
                        <a:t>.</a:t>
                      </a: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r>
                        <a:rPr lang="en-GB" sz="900" dirty="0">
                          <a:solidFill>
                            <a:schemeClr val="dk1"/>
                          </a:solidFill>
                          <a:latin typeface="Calibri" panose="020F0502020204030204" pitchFamily="34" charset="0"/>
                          <a:cs typeface="Calibri" panose="020F0502020204030204" pitchFamily="34" charset="0"/>
                        </a:rPr>
                        <a:t>3.</a:t>
                      </a:r>
                      <a:endParaRPr sz="900" dirty="0">
                        <a:latin typeface="Calibri" panose="020F0502020204030204" pitchFamily="34" charset="0"/>
                        <a:cs typeface="Calibri" panose="020F0502020204030204" pitchFamily="34" charset="0"/>
                      </a:endParaRPr>
                    </a:p>
                  </a:txBody>
                  <a:tcPr marL="91425" marR="91425" marT="91425" marB="91425"/>
                </a:tc>
                <a:extLst>
                  <a:ext uri="{0D108BD9-81ED-4DB2-BD59-A6C34878D82A}">
                    <a16:rowId xmlns:a16="http://schemas.microsoft.com/office/drawing/2014/main" val="10000"/>
                  </a:ext>
                </a:extLst>
              </a:tr>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In what ways was Stroud radical at this time?</a:t>
                      </a:r>
                      <a:endParaRPr sz="900" dirty="0">
                        <a:latin typeface="Calibri" panose="020F0502020204030204" pitchFamily="34" charset="0"/>
                        <a:cs typeface="Calibri" panose="020F0502020204030204" pitchFamily="34" charset="0"/>
                      </a:endParaRPr>
                    </a:p>
                  </a:txBody>
                  <a:tcPr marL="91425" marR="91425" marT="91425" marB="91425"/>
                </a:tc>
                <a:tc vMerge="1">
                  <a:txBody>
                    <a:bodyPr/>
                    <a:lstStyle/>
                    <a:p>
                      <a:endParaRPr lang="en-US"/>
                    </a:p>
                  </a:txBody>
                  <a:tcPr/>
                </a:tc>
                <a:extLst>
                  <a:ext uri="{0D108BD9-81ED-4DB2-BD59-A6C34878D82A}">
                    <a16:rowId xmlns:a16="http://schemas.microsoft.com/office/drawing/2014/main" val="10001"/>
                  </a:ext>
                </a:extLst>
              </a:tr>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Are there any sources that suggest Stroud wasn't radical?</a:t>
                      </a:r>
                      <a:endParaRPr sz="900" dirty="0">
                        <a:latin typeface="Calibri" panose="020F0502020204030204" pitchFamily="34" charset="0"/>
                        <a:cs typeface="Calibri" panose="020F0502020204030204" pitchFamily="34" charset="0"/>
                      </a:endParaRPr>
                    </a:p>
                  </a:txBody>
                  <a:tcPr marL="91425" marR="91425" marT="91425" marB="91425"/>
                </a:tc>
                <a:tc vMerge="1">
                  <a:txBody>
                    <a:bodyPr/>
                    <a:lstStyle/>
                    <a:p>
                      <a:endParaRPr lang="en-US"/>
                    </a:p>
                  </a:txBody>
                  <a:tcPr/>
                </a:tc>
                <a:extLst>
                  <a:ext uri="{0D108BD9-81ED-4DB2-BD59-A6C34878D82A}">
                    <a16:rowId xmlns:a16="http://schemas.microsoft.com/office/drawing/2014/main" val="10002"/>
                  </a:ext>
                </a:extLst>
              </a:tr>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Overall, did Stroud </a:t>
                      </a:r>
                      <a:r>
                        <a:rPr lang="en-GB" sz="900" b="1" dirty="0">
                          <a:latin typeface="Calibri" panose="020F0502020204030204" pitchFamily="34" charset="0"/>
                          <a:cs typeface="Calibri" panose="020F0502020204030204" pitchFamily="34" charset="0"/>
                        </a:rPr>
                        <a:t>reflect </a:t>
                      </a:r>
                      <a:r>
                        <a:rPr lang="en-GB" sz="900" dirty="0">
                          <a:latin typeface="Calibri" panose="020F0502020204030204" pitchFamily="34" charset="0"/>
                          <a:cs typeface="Calibri" panose="020F0502020204030204" pitchFamily="34" charset="0"/>
                        </a:rPr>
                        <a:t>the nature of radicalism at this time?</a:t>
                      </a:r>
                      <a:endParaRPr sz="900" dirty="0">
                        <a:latin typeface="Calibri" panose="020F0502020204030204" pitchFamily="34" charset="0"/>
                        <a:cs typeface="Calibri" panose="020F0502020204030204" pitchFamily="34" charset="0"/>
                      </a:endParaRPr>
                    </a:p>
                  </a:txBody>
                  <a:tcPr marL="91425" marR="91425" marT="91425" marB="91425"/>
                </a:tc>
                <a:tc vMerge="1">
                  <a:txBody>
                    <a:bodyPr/>
                    <a:lstStyle/>
                    <a:p>
                      <a:endParaRPr lang="en-US"/>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53"/>
          <p:cNvSpPr txBox="1">
            <a:spLocks noGrp="1"/>
          </p:cNvSpPr>
          <p:nvPr>
            <p:ph type="ctrTitle"/>
          </p:nvPr>
        </p:nvSpPr>
        <p:spPr>
          <a:xfrm>
            <a:off x="311700" y="1223987"/>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GB" sz="6000" b="1" dirty="0">
                <a:latin typeface="Calibri" panose="020F0502020204030204" pitchFamily="34" charset="0"/>
                <a:cs typeface="Calibri" panose="020F0502020204030204" pitchFamily="34" charset="0"/>
              </a:rPr>
              <a:t>Lesson 5: Is Stroud considered radical today?</a:t>
            </a:r>
            <a:endParaRPr sz="6000" b="1" dirty="0">
              <a:latin typeface="Calibri" panose="020F0502020204030204" pitchFamily="34" charset="0"/>
              <a:cs typeface="Calibri" panose="020F0502020204030204"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54"/>
          <p:cNvSpPr txBox="1">
            <a:spLocks noGrp="1"/>
          </p:cNvSpPr>
          <p:nvPr>
            <p:ph type="subTitle" idx="1"/>
          </p:nvPr>
        </p:nvSpPr>
        <p:spPr>
          <a:xfrm>
            <a:off x="114625" y="128950"/>
            <a:ext cx="8897400" cy="4799700"/>
          </a:xfrm>
          <a:prstGeom prst="rect">
            <a:avLst/>
          </a:prstGeom>
        </p:spPr>
        <p:txBody>
          <a:bodyPr spcFirstLastPara="1" wrap="square" lIns="91425" tIns="91425" rIns="91425" bIns="91425" anchor="t" anchorCtr="0">
            <a:normAutofit/>
          </a:bodyPr>
          <a:lstStyle/>
          <a:p>
            <a:pPr marL="0" lvl="0" indent="0" rtl="0">
              <a:spcBef>
                <a:spcPts val="0"/>
              </a:spcBef>
              <a:spcAft>
                <a:spcPts val="0"/>
              </a:spcAft>
              <a:buNone/>
            </a:pPr>
            <a:r>
              <a:rPr lang="en-GB" sz="3600" b="1" dirty="0">
                <a:solidFill>
                  <a:schemeClr val="tx1"/>
                </a:solidFill>
                <a:latin typeface="Calibri" panose="020F0502020204030204" pitchFamily="34" charset="0"/>
                <a:cs typeface="Calibri" panose="020F0502020204030204" pitchFamily="34" charset="0"/>
              </a:rPr>
              <a:t>Recap starter</a:t>
            </a:r>
            <a:endParaRPr sz="3600" b="1" dirty="0">
              <a:solidFill>
                <a:schemeClr val="tx1"/>
              </a:solidFill>
              <a:latin typeface="Calibri" panose="020F0502020204030204" pitchFamily="34" charset="0"/>
              <a:cs typeface="Calibri" panose="020F0502020204030204" pitchFamily="34" charset="0"/>
            </a:endParaRPr>
          </a:p>
          <a:p>
            <a:pPr marL="457200" lvl="0" indent="0" algn="l" rtl="0">
              <a:spcBef>
                <a:spcPts val="0"/>
              </a:spcBef>
              <a:spcAft>
                <a:spcPts val="0"/>
              </a:spcAft>
              <a:buNone/>
            </a:pPr>
            <a:endParaRPr dirty="0">
              <a:solidFill>
                <a:schemeClr val="tx1"/>
              </a:solidFill>
              <a:latin typeface="Calibri" panose="020F0502020204030204" pitchFamily="34" charset="0"/>
              <a:cs typeface="Calibri" panose="020F0502020204030204" pitchFamily="34" charset="0"/>
            </a:endParaRPr>
          </a:p>
          <a:p>
            <a:pPr marL="457200" lvl="0" indent="-406400" algn="l" rtl="0">
              <a:spcBef>
                <a:spcPts val="0"/>
              </a:spcBef>
              <a:spcAft>
                <a:spcPts val="0"/>
              </a:spcAft>
              <a:buClr>
                <a:schemeClr val="tx1">
                  <a:lumMod val="95000"/>
                  <a:lumOff val="5000"/>
                </a:schemeClr>
              </a:buClr>
              <a:buSzPts val="2800"/>
              <a:buAutoNum type="arabicPeriod"/>
            </a:pPr>
            <a:r>
              <a:rPr lang="en-GB" dirty="0">
                <a:solidFill>
                  <a:schemeClr val="tx1"/>
                </a:solidFill>
                <a:latin typeface="Calibri" panose="020F0502020204030204" pitchFamily="34" charset="0"/>
                <a:cs typeface="Calibri" panose="020F0502020204030204" pitchFamily="34" charset="0"/>
              </a:rPr>
              <a:t>What have we learned about forgotten or ignored stories so far?</a:t>
            </a:r>
            <a:endParaRPr dirty="0">
              <a:solidFill>
                <a:schemeClr val="tx1"/>
              </a:solidFill>
              <a:latin typeface="Calibri" panose="020F0502020204030204" pitchFamily="34" charset="0"/>
              <a:cs typeface="Calibri" panose="020F0502020204030204" pitchFamily="34" charset="0"/>
            </a:endParaRPr>
          </a:p>
          <a:p>
            <a:pPr marL="514350" lvl="0" indent="-514350" algn="l" rtl="0">
              <a:spcBef>
                <a:spcPts val="0"/>
              </a:spcBef>
              <a:spcAft>
                <a:spcPts val="0"/>
              </a:spcAft>
              <a:buClr>
                <a:schemeClr val="tx1">
                  <a:lumMod val="95000"/>
                  <a:lumOff val="5000"/>
                </a:schemeClr>
              </a:buClr>
              <a:buFont typeface="+mj-lt"/>
              <a:buAutoNum type="arabicPeriod"/>
            </a:pPr>
            <a:endParaRPr dirty="0">
              <a:solidFill>
                <a:schemeClr val="tx1"/>
              </a:solidFill>
              <a:latin typeface="Calibri" panose="020F0502020204030204" pitchFamily="34" charset="0"/>
              <a:cs typeface="Calibri" panose="020F0502020204030204" pitchFamily="34" charset="0"/>
            </a:endParaRPr>
          </a:p>
          <a:p>
            <a:pPr marL="457200" lvl="0" indent="-406400" algn="l" rtl="0">
              <a:spcBef>
                <a:spcPts val="0"/>
              </a:spcBef>
              <a:spcAft>
                <a:spcPts val="0"/>
              </a:spcAft>
              <a:buClr>
                <a:schemeClr val="tx1">
                  <a:lumMod val="95000"/>
                  <a:lumOff val="5000"/>
                </a:schemeClr>
              </a:buClr>
              <a:buSzPts val="2800"/>
              <a:buAutoNum type="arabicPeriod"/>
            </a:pPr>
            <a:r>
              <a:rPr lang="en-GB" dirty="0">
                <a:solidFill>
                  <a:schemeClr val="tx1"/>
                </a:solidFill>
                <a:latin typeface="Calibri" panose="020F0502020204030204" pitchFamily="34" charset="0"/>
                <a:cs typeface="Calibri" panose="020F0502020204030204" pitchFamily="34" charset="0"/>
              </a:rPr>
              <a:t>What have we learned about how radicalism has changed over time so far?</a:t>
            </a:r>
            <a:endParaRPr dirty="0">
              <a:solidFill>
                <a:schemeClr val="tx1"/>
              </a:solidFill>
              <a:latin typeface="Calibri" panose="020F0502020204030204" pitchFamily="34" charset="0"/>
              <a:cs typeface="Calibri" panose="020F0502020204030204" pitchFamily="34" charset="0"/>
            </a:endParaRPr>
          </a:p>
          <a:p>
            <a:pPr marL="971550" lvl="0" indent="-514350" algn="l" rtl="0">
              <a:spcBef>
                <a:spcPts val="0"/>
              </a:spcBef>
              <a:spcAft>
                <a:spcPts val="0"/>
              </a:spcAft>
              <a:buClr>
                <a:schemeClr val="tx1">
                  <a:lumMod val="95000"/>
                  <a:lumOff val="5000"/>
                </a:schemeClr>
              </a:buClr>
              <a:buFont typeface="+mj-lt"/>
              <a:buAutoNum type="arabicPeriod"/>
            </a:pPr>
            <a:endParaRPr dirty="0">
              <a:solidFill>
                <a:schemeClr val="tx1"/>
              </a:solidFill>
              <a:latin typeface="Calibri" panose="020F0502020204030204" pitchFamily="34" charset="0"/>
              <a:cs typeface="Calibri" panose="020F0502020204030204" pitchFamily="34" charset="0"/>
            </a:endParaRPr>
          </a:p>
          <a:p>
            <a:pPr marL="457200" lvl="0" indent="-406400" algn="l" rtl="0">
              <a:spcBef>
                <a:spcPts val="0"/>
              </a:spcBef>
              <a:spcAft>
                <a:spcPts val="0"/>
              </a:spcAft>
              <a:buClr>
                <a:schemeClr val="tx1">
                  <a:lumMod val="95000"/>
                  <a:lumOff val="5000"/>
                </a:schemeClr>
              </a:buClr>
              <a:buSzPts val="2800"/>
              <a:buAutoNum type="arabicPeriod"/>
            </a:pPr>
            <a:r>
              <a:rPr lang="en-GB" dirty="0">
                <a:solidFill>
                  <a:schemeClr val="tx1"/>
                </a:solidFill>
                <a:latin typeface="Calibri" panose="020F0502020204030204" pitchFamily="34" charset="0"/>
                <a:cs typeface="Calibri" panose="020F0502020204030204" pitchFamily="34" charset="0"/>
              </a:rPr>
              <a:t>Does Stroud appear more or less radical than other areas?</a:t>
            </a:r>
            <a:endParaRPr dirty="0">
              <a:solidFill>
                <a:schemeClr val="tx1"/>
              </a:solidFill>
              <a:latin typeface="Calibri" panose="020F0502020204030204" pitchFamily="34" charset="0"/>
              <a:cs typeface="Calibri" panose="020F0502020204030204" pitchFamily="34" charset="0"/>
            </a:endParaRPr>
          </a:p>
          <a:p>
            <a:pPr marL="0" lvl="0" indent="0" algn="l" rtl="0">
              <a:spcBef>
                <a:spcPts val="0"/>
              </a:spcBef>
              <a:spcAft>
                <a:spcPts val="0"/>
              </a:spcAft>
              <a:buNone/>
            </a:pPr>
            <a:endParaRP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55"/>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The context</a:t>
            </a:r>
            <a:endParaRPr sz="3600" b="1" dirty="0">
              <a:latin typeface="Calibri" panose="020F0502020204030204" pitchFamily="34" charset="0"/>
              <a:cs typeface="Calibri" panose="020F0502020204030204" pitchFamily="34" charset="0"/>
            </a:endParaRPr>
          </a:p>
        </p:txBody>
      </p:sp>
      <p:sp>
        <p:nvSpPr>
          <p:cNvPr id="309" name="Google Shape;309;p55"/>
          <p:cNvSpPr txBox="1">
            <a:spLocks noGrp="1"/>
          </p:cNvSpPr>
          <p:nvPr>
            <p:ph type="body" idx="1"/>
          </p:nvPr>
        </p:nvSpPr>
        <p:spPr>
          <a:xfrm>
            <a:off x="628650" y="1369219"/>
            <a:ext cx="7886700" cy="3263400"/>
          </a:xfrm>
          <a:prstGeom prst="rect">
            <a:avLst/>
          </a:prstGeom>
        </p:spPr>
        <p:txBody>
          <a:bodyPr spcFirstLastPara="1" wrap="square" lIns="68575" tIns="34275" rIns="68575" bIns="34275" anchor="t" anchorCtr="0">
            <a:normAutofit/>
          </a:bodyPr>
          <a:lstStyle/>
          <a:p>
            <a:pPr marL="0" lvl="0" indent="0" algn="ctr" rtl="0">
              <a:spcBef>
                <a:spcPts val="800"/>
              </a:spcBef>
              <a:spcAft>
                <a:spcPts val="0"/>
              </a:spcAft>
              <a:buNone/>
            </a:pPr>
            <a:r>
              <a:rPr lang="en-GB" sz="2800" dirty="0">
                <a:solidFill>
                  <a:schemeClr val="tx1"/>
                </a:solidFill>
                <a:latin typeface="Calibri" panose="020F0502020204030204" pitchFamily="34" charset="0"/>
                <a:cs typeface="Calibri" panose="020F0502020204030204" pitchFamily="34" charset="0"/>
              </a:rPr>
              <a:t>Read through the two contextual overview sheets as a group. </a:t>
            </a: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r>
              <a:rPr lang="en-GB" sz="2800" dirty="0">
                <a:solidFill>
                  <a:schemeClr val="tx1"/>
                </a:solidFill>
                <a:latin typeface="Calibri" panose="020F0502020204030204" pitchFamily="34" charset="0"/>
                <a:cs typeface="Calibri" panose="020F0502020204030204" pitchFamily="34" charset="0"/>
              </a:rPr>
              <a:t>What was seen as radical at the time?</a:t>
            </a: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0"/>
              </a:spcAft>
              <a:buNone/>
            </a:pPr>
            <a:endParaRPr sz="2800" dirty="0">
              <a:solidFill>
                <a:schemeClr val="tx1"/>
              </a:solidFill>
              <a:latin typeface="Calibri" panose="020F0502020204030204" pitchFamily="34" charset="0"/>
              <a:cs typeface="Calibri" panose="020F0502020204030204" pitchFamily="34" charset="0"/>
            </a:endParaRPr>
          </a:p>
          <a:p>
            <a:pPr marL="0" lvl="0" indent="0" algn="ctr" rtl="0">
              <a:spcBef>
                <a:spcPts val="1200"/>
              </a:spcBef>
              <a:spcAft>
                <a:spcPts val="1200"/>
              </a:spcAft>
              <a:buNone/>
            </a:pPr>
            <a:r>
              <a:rPr lang="en-GB" sz="2800" dirty="0">
                <a:solidFill>
                  <a:schemeClr val="tx1"/>
                </a:solidFill>
                <a:latin typeface="Calibri" panose="020F0502020204030204" pitchFamily="34" charset="0"/>
                <a:cs typeface="Calibri" panose="020F0502020204030204" pitchFamily="34" charset="0"/>
              </a:rPr>
              <a:t>Did Stroud reflect this?</a:t>
            </a:r>
            <a:endParaRPr sz="28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56"/>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What might go in our future archive?</a:t>
            </a:r>
            <a:endParaRPr sz="3600" b="1" dirty="0">
              <a:latin typeface="Calibri" panose="020F0502020204030204" pitchFamily="34" charset="0"/>
              <a:cs typeface="Calibri" panose="020F0502020204030204" pitchFamily="34" charset="0"/>
            </a:endParaRPr>
          </a:p>
        </p:txBody>
      </p:sp>
      <p:sp>
        <p:nvSpPr>
          <p:cNvPr id="315" name="Google Shape;315;p56"/>
          <p:cNvSpPr txBox="1">
            <a:spLocks noGrp="1"/>
          </p:cNvSpPr>
          <p:nvPr>
            <p:ph type="body" idx="1"/>
          </p:nvPr>
        </p:nvSpPr>
        <p:spPr>
          <a:xfrm>
            <a:off x="628650" y="1369219"/>
            <a:ext cx="7886700" cy="3263400"/>
          </a:xfrm>
          <a:prstGeom prst="rect">
            <a:avLst/>
          </a:prstGeom>
        </p:spPr>
        <p:txBody>
          <a:bodyPr spcFirstLastPara="1" wrap="square" lIns="68575" tIns="34275" rIns="68575" bIns="34275" anchor="t" anchorCtr="0">
            <a:noAutofit/>
          </a:bodyPr>
          <a:lstStyle/>
          <a:p>
            <a:pPr marL="0" lvl="0" indent="0" algn="ctr" rtl="0">
              <a:spcBef>
                <a:spcPts val="800"/>
              </a:spcBef>
              <a:spcAft>
                <a:spcPts val="0"/>
              </a:spcAft>
              <a:buNone/>
            </a:pPr>
            <a:r>
              <a:rPr lang="en-GB" sz="2200" dirty="0">
                <a:solidFill>
                  <a:schemeClr val="tx1"/>
                </a:solidFill>
                <a:latin typeface="Calibri" panose="020F0502020204030204" pitchFamily="34" charset="0"/>
                <a:cs typeface="Calibri" panose="020F0502020204030204" pitchFamily="34" charset="0"/>
              </a:rPr>
              <a:t>In your table groups, you are going to be given one source from our future archive box. You will have ten minutes to discuss the following:</a:t>
            </a:r>
            <a:endParaRPr sz="2200" dirty="0">
              <a:solidFill>
                <a:schemeClr val="tx1"/>
              </a:solidFill>
              <a:latin typeface="Calibri" panose="020F0502020204030204" pitchFamily="34" charset="0"/>
              <a:cs typeface="Calibri" panose="020F0502020204030204" pitchFamily="34" charset="0"/>
            </a:endParaRPr>
          </a:p>
          <a:p>
            <a:pPr marL="457200" lvl="0" indent="-317500" algn="l" rtl="0">
              <a:spcBef>
                <a:spcPts val="1200"/>
              </a:spcBef>
              <a:spcAft>
                <a:spcPts val="0"/>
              </a:spcAft>
              <a:buSzPct val="100000"/>
              <a:buAutoNum type="arabicPeriod"/>
            </a:pPr>
            <a:r>
              <a:rPr lang="en-GB" sz="2200" dirty="0">
                <a:solidFill>
                  <a:schemeClr val="tx1"/>
                </a:solidFill>
                <a:latin typeface="Calibri" panose="020F0502020204030204" pitchFamily="34" charset="0"/>
                <a:cs typeface="Calibri" panose="020F0502020204030204" pitchFamily="34" charset="0"/>
              </a:rPr>
              <a:t>What is the source you are looking at?</a:t>
            </a:r>
            <a:endParaRPr sz="2200" dirty="0">
              <a:solidFill>
                <a:schemeClr val="tx1"/>
              </a:solidFill>
              <a:latin typeface="Calibri" panose="020F0502020204030204" pitchFamily="34" charset="0"/>
              <a:cs typeface="Calibri" panose="020F0502020204030204" pitchFamily="34" charset="0"/>
            </a:endParaRPr>
          </a:p>
          <a:p>
            <a:pPr marL="457200" lvl="0" indent="-317500" algn="l" rtl="0">
              <a:spcBef>
                <a:spcPts val="0"/>
              </a:spcBef>
              <a:spcAft>
                <a:spcPts val="0"/>
              </a:spcAft>
              <a:buSzPct val="100000"/>
              <a:buAutoNum type="arabicPeriod"/>
            </a:pPr>
            <a:r>
              <a:rPr lang="en-GB" sz="2200" dirty="0">
                <a:solidFill>
                  <a:schemeClr val="tx1"/>
                </a:solidFill>
                <a:latin typeface="Calibri" panose="020F0502020204030204" pitchFamily="34" charset="0"/>
                <a:cs typeface="Calibri" panose="020F0502020204030204" pitchFamily="34" charset="0"/>
              </a:rPr>
              <a:t>What does this source tell you about radicalism in Stroud at the time?</a:t>
            </a:r>
            <a:endParaRPr sz="2200" dirty="0">
              <a:solidFill>
                <a:schemeClr val="tx1"/>
              </a:solidFill>
              <a:latin typeface="Calibri" panose="020F0502020204030204" pitchFamily="34" charset="0"/>
              <a:cs typeface="Calibri" panose="020F0502020204030204" pitchFamily="34" charset="0"/>
            </a:endParaRPr>
          </a:p>
          <a:p>
            <a:pPr marL="457200" lvl="0" indent="-317500" algn="l" rtl="0">
              <a:spcBef>
                <a:spcPts val="0"/>
              </a:spcBef>
              <a:spcAft>
                <a:spcPts val="0"/>
              </a:spcAft>
              <a:buSzPct val="100000"/>
              <a:buAutoNum type="arabicPeriod"/>
            </a:pPr>
            <a:r>
              <a:rPr lang="en-GB" sz="2200" dirty="0">
                <a:solidFill>
                  <a:schemeClr val="tx1"/>
                </a:solidFill>
                <a:latin typeface="Calibri" panose="020F0502020204030204" pitchFamily="34" charset="0"/>
                <a:cs typeface="Calibri" panose="020F0502020204030204" pitchFamily="34" charset="0"/>
              </a:rPr>
              <a:t>Does it tell you anything about what was happening in the rest of the country?</a:t>
            </a:r>
            <a:endParaRPr sz="2200" dirty="0">
              <a:solidFill>
                <a:schemeClr val="tx1"/>
              </a:solidFill>
              <a:latin typeface="Calibri" panose="020F0502020204030204" pitchFamily="34" charset="0"/>
              <a:cs typeface="Calibri" panose="020F0502020204030204" pitchFamily="34" charset="0"/>
            </a:endParaRPr>
          </a:p>
          <a:p>
            <a:pPr marL="457200" lvl="0" indent="-317500" algn="l" rtl="0">
              <a:spcBef>
                <a:spcPts val="0"/>
              </a:spcBef>
              <a:spcAft>
                <a:spcPts val="0"/>
              </a:spcAft>
              <a:buSzPct val="100000"/>
              <a:buAutoNum type="arabicPeriod"/>
            </a:pPr>
            <a:r>
              <a:rPr lang="en-GB" sz="2200" dirty="0">
                <a:solidFill>
                  <a:schemeClr val="tx1"/>
                </a:solidFill>
                <a:latin typeface="Calibri" panose="020F0502020204030204" pitchFamily="34" charset="0"/>
                <a:cs typeface="Calibri" panose="020F0502020204030204" pitchFamily="34" charset="0"/>
              </a:rPr>
              <a:t>Does it tell you about what was happening in the rest of the world? </a:t>
            </a:r>
            <a:endParaRPr sz="22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57"/>
          <p:cNvSpPr txBox="1">
            <a:spLocks noGrp="1"/>
          </p:cNvSpPr>
          <p:nvPr>
            <p:ph type="title"/>
          </p:nvPr>
        </p:nvSpPr>
        <p:spPr>
          <a:xfrm>
            <a:off x="628650" y="160489"/>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Reflections document</a:t>
            </a:r>
            <a:endParaRPr sz="3600" b="1" dirty="0">
              <a:latin typeface="Calibri" panose="020F0502020204030204" pitchFamily="34" charset="0"/>
              <a:cs typeface="Calibri" panose="020F0502020204030204" pitchFamily="34" charset="0"/>
            </a:endParaRPr>
          </a:p>
        </p:txBody>
      </p:sp>
      <p:sp>
        <p:nvSpPr>
          <p:cNvPr id="321" name="Google Shape;321;p57"/>
          <p:cNvSpPr txBox="1">
            <a:spLocks noGrp="1"/>
          </p:cNvSpPr>
          <p:nvPr>
            <p:ph type="body" idx="1"/>
          </p:nvPr>
        </p:nvSpPr>
        <p:spPr>
          <a:xfrm>
            <a:off x="628650" y="940050"/>
            <a:ext cx="7886700" cy="3263400"/>
          </a:xfrm>
          <a:prstGeom prst="rect">
            <a:avLst/>
          </a:prstGeom>
        </p:spPr>
        <p:txBody>
          <a:bodyPr spcFirstLastPara="1" wrap="square" lIns="68575" tIns="34275" rIns="68575" bIns="34275" anchor="t" anchorCtr="0">
            <a:noAutofit/>
          </a:bodyPr>
          <a:lstStyle/>
          <a:p>
            <a:pPr marL="0" lvl="0" indent="0" algn="ctr" rtl="0">
              <a:spcBef>
                <a:spcPts val="800"/>
              </a:spcBef>
              <a:spcAft>
                <a:spcPts val="0"/>
              </a:spcAft>
              <a:buNone/>
            </a:pPr>
            <a:r>
              <a:rPr lang="en-GB" sz="2200" dirty="0">
                <a:solidFill>
                  <a:schemeClr val="tx1"/>
                </a:solidFill>
                <a:latin typeface="Calibri" panose="020F0502020204030204" pitchFamily="34" charset="0"/>
                <a:cs typeface="Calibri" panose="020F0502020204030204" pitchFamily="34" charset="0"/>
              </a:rPr>
              <a:t>This document is going to be very important when you come to create your museum panel.</a:t>
            </a: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0"/>
              </a:spcBef>
              <a:spcAft>
                <a:spcPts val="0"/>
              </a:spcAft>
              <a:buNone/>
            </a:pP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0"/>
              </a:spcBef>
              <a:spcAft>
                <a:spcPts val="0"/>
              </a:spcAft>
              <a:buNone/>
            </a:pPr>
            <a:r>
              <a:rPr lang="en-GB" sz="2200" dirty="0">
                <a:solidFill>
                  <a:schemeClr val="tx1"/>
                </a:solidFill>
                <a:latin typeface="Calibri" panose="020F0502020204030204" pitchFamily="34" charset="0"/>
                <a:cs typeface="Calibri" panose="020F0502020204030204" pitchFamily="34" charset="0"/>
              </a:rPr>
              <a:t>Look over your notes from the archive task and use these to fill out your reflections table. Do this independently and try not to be influenced by the views of others!</a:t>
            </a: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0"/>
              </a:spcBef>
              <a:spcAft>
                <a:spcPts val="0"/>
              </a:spcAft>
              <a:buNone/>
            </a:pPr>
            <a:endParaRPr sz="2200" dirty="0">
              <a:solidFill>
                <a:schemeClr val="tx1"/>
              </a:solidFill>
              <a:latin typeface="Calibri" panose="020F0502020204030204" pitchFamily="34" charset="0"/>
              <a:cs typeface="Calibri" panose="020F0502020204030204" pitchFamily="34" charset="0"/>
            </a:endParaRPr>
          </a:p>
          <a:p>
            <a:pPr marL="0" lvl="0" indent="0" algn="ctr" rtl="0">
              <a:spcBef>
                <a:spcPts val="0"/>
              </a:spcBef>
              <a:spcAft>
                <a:spcPts val="1200"/>
              </a:spcAft>
              <a:buNone/>
            </a:pPr>
            <a:r>
              <a:rPr lang="en-GB" sz="2200" dirty="0">
                <a:solidFill>
                  <a:schemeClr val="tx1"/>
                </a:solidFill>
                <a:latin typeface="Calibri" panose="020F0502020204030204" pitchFamily="34" charset="0"/>
                <a:cs typeface="Calibri" panose="020F0502020204030204" pitchFamily="34" charset="0"/>
              </a:rPr>
              <a:t>Top tip: Remember that this study is all about radicalism and radical history. You must choose the sources that BEST reflect this. Remember to use the same criteria that you used in the previous lessons, as this will help us to see how Stroud might be seen by future historians.</a:t>
            </a:r>
            <a:endParaRPr sz="22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58"/>
          <p:cNvSpPr txBox="1">
            <a:spLocks noGrp="1"/>
          </p:cNvSpPr>
          <p:nvPr>
            <p:ph type="title"/>
          </p:nvPr>
        </p:nvSpPr>
        <p:spPr>
          <a:xfrm>
            <a:off x="628650" y="273844"/>
            <a:ext cx="78867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Plenary </a:t>
            </a:r>
            <a:endParaRPr sz="3600" b="1" dirty="0">
              <a:latin typeface="Calibri" panose="020F0502020204030204" pitchFamily="34" charset="0"/>
              <a:cs typeface="Calibri" panose="020F0502020204030204" pitchFamily="34" charset="0"/>
            </a:endParaRPr>
          </a:p>
        </p:txBody>
      </p:sp>
      <p:sp>
        <p:nvSpPr>
          <p:cNvPr id="327" name="Google Shape;327;p58"/>
          <p:cNvSpPr txBox="1">
            <a:spLocks noGrp="1"/>
          </p:cNvSpPr>
          <p:nvPr>
            <p:ph type="body" idx="1"/>
          </p:nvPr>
        </p:nvSpPr>
        <p:spPr>
          <a:xfrm>
            <a:off x="628650" y="1719274"/>
            <a:ext cx="7886700" cy="2913300"/>
          </a:xfrm>
          <a:prstGeom prst="rect">
            <a:avLst/>
          </a:prstGeom>
        </p:spPr>
        <p:txBody>
          <a:bodyPr spcFirstLastPara="1" wrap="square" lIns="68575" tIns="34275" rIns="68575" bIns="34275" anchor="t" anchorCtr="0">
            <a:normAutofit/>
          </a:bodyPr>
          <a:lstStyle/>
          <a:p>
            <a:pPr marL="0" lvl="0" indent="0" algn="ctr" rtl="0">
              <a:lnSpc>
                <a:spcPct val="115000"/>
              </a:lnSpc>
              <a:spcBef>
                <a:spcPts val="1200"/>
              </a:spcBef>
              <a:spcAft>
                <a:spcPts val="0"/>
              </a:spcAft>
              <a:buNone/>
            </a:pPr>
            <a:r>
              <a:rPr lang="en-GB" sz="4000" dirty="0">
                <a:solidFill>
                  <a:schemeClr val="dk1"/>
                </a:solidFill>
                <a:latin typeface="Calibri" panose="020F0502020204030204" pitchFamily="34" charset="0"/>
                <a:cs typeface="Calibri" panose="020F0502020204030204" pitchFamily="34" charset="0"/>
              </a:rPr>
              <a:t>Is there anything that was not in our future archive that we could have included? </a:t>
            </a:r>
            <a:endParaRPr sz="4000" dirty="0">
              <a:solidFill>
                <a:schemeClr val="dk1"/>
              </a:solidFill>
              <a:latin typeface="Calibri" panose="020F0502020204030204" pitchFamily="34" charset="0"/>
              <a:cs typeface="Calibri" panose="020F0502020204030204" pitchFamily="34" charset="0"/>
            </a:endParaRPr>
          </a:p>
          <a:p>
            <a:pPr marL="0" lvl="0" indent="0" algn="l" rtl="0">
              <a:spcBef>
                <a:spcPts val="1200"/>
              </a:spcBef>
              <a:spcAft>
                <a:spcPts val="1200"/>
              </a:spcAft>
              <a:buNone/>
            </a:pPr>
            <a:endParaRP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graphicFrame>
        <p:nvGraphicFramePr>
          <p:cNvPr id="338" name="Google Shape;338;p60"/>
          <p:cNvGraphicFramePr/>
          <p:nvPr>
            <p:extLst>
              <p:ext uri="{D42A27DB-BD31-4B8C-83A1-F6EECF244321}">
                <p14:modId xmlns:p14="http://schemas.microsoft.com/office/powerpoint/2010/main" val="506820082"/>
              </p:ext>
            </p:extLst>
          </p:nvPr>
        </p:nvGraphicFramePr>
        <p:xfrm>
          <a:off x="200300" y="140575"/>
          <a:ext cx="8762000" cy="4878500"/>
        </p:xfrm>
        <a:graphic>
          <a:graphicData uri="http://schemas.openxmlformats.org/drawingml/2006/table">
            <a:tbl>
              <a:tblPr>
                <a:noFill/>
                <a:tableStyleId>{34A7D7B3-61D6-4338-A236-587B25AFD341}</a:tableStyleId>
              </a:tblPr>
              <a:tblGrid>
                <a:gridCol w="4381000">
                  <a:extLst>
                    <a:ext uri="{9D8B030D-6E8A-4147-A177-3AD203B41FA5}">
                      <a16:colId xmlns:a16="http://schemas.microsoft.com/office/drawing/2014/main" val="20000"/>
                    </a:ext>
                  </a:extLst>
                </a:gridCol>
                <a:gridCol w="4381000">
                  <a:extLst>
                    <a:ext uri="{9D8B030D-6E8A-4147-A177-3AD203B41FA5}">
                      <a16:colId xmlns:a16="http://schemas.microsoft.com/office/drawing/2014/main" val="20001"/>
                    </a:ext>
                  </a:extLst>
                </a:gridCol>
              </a:tblGrid>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What is considered radical today?</a:t>
                      </a:r>
                      <a:endParaRPr sz="900" dirty="0">
                        <a:latin typeface="Calibri" panose="020F0502020204030204" pitchFamily="34" charset="0"/>
                        <a:cs typeface="Calibri" panose="020F0502020204030204" pitchFamily="34" charset="0"/>
                      </a:endParaRPr>
                    </a:p>
                  </a:txBody>
                  <a:tcPr marL="91425" marR="91425" marT="91425" marB="91425"/>
                </a:tc>
                <a:tc rowSpan="4">
                  <a:txBody>
                    <a:bodyPr/>
                    <a:lstStyle/>
                    <a:p>
                      <a:pPr marL="0" lvl="0" indent="0" algn="ctr" rtl="0">
                        <a:spcBef>
                          <a:spcPts val="0"/>
                        </a:spcBef>
                        <a:spcAft>
                          <a:spcPts val="0"/>
                        </a:spcAft>
                        <a:buNone/>
                      </a:pPr>
                      <a:r>
                        <a:rPr lang="en-GB" sz="900" dirty="0">
                          <a:solidFill>
                            <a:schemeClr val="dk1"/>
                          </a:solidFill>
                          <a:latin typeface="Calibri" panose="020F0502020204030204" pitchFamily="34" charset="0"/>
                          <a:cs typeface="Calibri" panose="020F0502020204030204" pitchFamily="34" charset="0"/>
                        </a:rPr>
                        <a:t>What three sources from the archive best show Stroud’s radical history? For each one explain why.</a:t>
                      </a:r>
                      <a:endParaRPr sz="900" dirty="0">
                        <a:solidFill>
                          <a:schemeClr val="dk1"/>
                        </a:solidFill>
                        <a:latin typeface="Calibri" panose="020F0502020204030204" pitchFamily="34" charset="0"/>
                        <a:cs typeface="Calibri" panose="020F0502020204030204" pitchFamily="34" charset="0"/>
                      </a:endParaRPr>
                    </a:p>
                    <a:p>
                      <a:pPr marL="0" lvl="0" indent="0" algn="l" rtl="0">
                        <a:spcBef>
                          <a:spcPts val="0"/>
                        </a:spcBef>
                        <a:spcAft>
                          <a:spcPts val="0"/>
                        </a:spcAft>
                        <a:buNone/>
                      </a:pPr>
                      <a:r>
                        <a:rPr lang="en-GB" sz="900" dirty="0">
                          <a:solidFill>
                            <a:schemeClr val="dk1"/>
                          </a:solidFill>
                          <a:latin typeface="Calibri" panose="020F0502020204030204" pitchFamily="34" charset="0"/>
                          <a:cs typeface="Calibri" panose="020F0502020204030204" pitchFamily="34" charset="0"/>
                        </a:rPr>
                        <a:t>1.</a:t>
                      </a:r>
                      <a:endParaRPr sz="900" dirty="0">
                        <a:solidFill>
                          <a:schemeClr val="dk1"/>
                        </a:solidFill>
                        <a:latin typeface="Calibri" panose="020F0502020204030204" pitchFamily="34" charset="0"/>
                        <a:cs typeface="Calibri" panose="020F0502020204030204" pitchFamily="34" charset="0"/>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r>
                        <a:rPr lang="en-GB" sz="900" dirty="0">
                          <a:solidFill>
                            <a:schemeClr val="dk1"/>
                          </a:solidFill>
                          <a:latin typeface="Calibri" panose="020F0502020204030204" pitchFamily="34" charset="0"/>
                          <a:cs typeface="Calibri" panose="020F0502020204030204" pitchFamily="34" charset="0"/>
                        </a:rPr>
                        <a:t>2.</a:t>
                      </a:r>
                      <a:endParaRPr sz="900" dirty="0">
                        <a:solidFill>
                          <a:schemeClr val="dk1"/>
                        </a:solidFill>
                        <a:latin typeface="Calibri" panose="020F0502020204030204" pitchFamily="34" charset="0"/>
                        <a:cs typeface="Calibri" panose="020F0502020204030204" pitchFamily="34" charset="0"/>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endParaRPr sz="900" dirty="0">
                        <a:solidFill>
                          <a:schemeClr val="dk1"/>
                        </a:solidFill>
                      </a:endParaRPr>
                    </a:p>
                    <a:p>
                      <a:pPr marL="0" lvl="0" indent="0" algn="l" rtl="0">
                        <a:spcBef>
                          <a:spcPts val="0"/>
                        </a:spcBef>
                        <a:spcAft>
                          <a:spcPts val="0"/>
                        </a:spcAft>
                        <a:buNone/>
                      </a:pPr>
                      <a:r>
                        <a:rPr lang="en-GB" sz="900" dirty="0">
                          <a:solidFill>
                            <a:schemeClr val="dk1"/>
                          </a:solidFill>
                          <a:latin typeface="Calibri" panose="020F0502020204030204" pitchFamily="34" charset="0"/>
                          <a:cs typeface="Calibri" panose="020F0502020204030204" pitchFamily="34" charset="0"/>
                        </a:rPr>
                        <a:t>3.</a:t>
                      </a:r>
                      <a:endParaRPr sz="900" dirty="0">
                        <a:latin typeface="Calibri" panose="020F0502020204030204" pitchFamily="34" charset="0"/>
                        <a:cs typeface="Calibri" panose="020F0502020204030204" pitchFamily="34" charset="0"/>
                      </a:endParaRPr>
                    </a:p>
                  </a:txBody>
                  <a:tcPr marL="91425" marR="91425" marT="91425" marB="91425"/>
                </a:tc>
                <a:extLst>
                  <a:ext uri="{0D108BD9-81ED-4DB2-BD59-A6C34878D82A}">
                    <a16:rowId xmlns:a16="http://schemas.microsoft.com/office/drawing/2014/main" val="10000"/>
                  </a:ext>
                </a:extLst>
              </a:tr>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In what ways is Stroud radical today?</a:t>
                      </a:r>
                      <a:endParaRPr sz="900" dirty="0">
                        <a:latin typeface="Calibri" panose="020F0502020204030204" pitchFamily="34" charset="0"/>
                        <a:cs typeface="Calibri" panose="020F0502020204030204" pitchFamily="34" charset="0"/>
                      </a:endParaRPr>
                    </a:p>
                  </a:txBody>
                  <a:tcPr marL="91425" marR="91425" marT="91425" marB="91425"/>
                </a:tc>
                <a:tc vMerge="1">
                  <a:txBody>
                    <a:bodyPr/>
                    <a:lstStyle/>
                    <a:p>
                      <a:endParaRPr lang="en-US"/>
                    </a:p>
                  </a:txBody>
                  <a:tcPr/>
                </a:tc>
                <a:extLst>
                  <a:ext uri="{0D108BD9-81ED-4DB2-BD59-A6C34878D82A}">
                    <a16:rowId xmlns:a16="http://schemas.microsoft.com/office/drawing/2014/main" val="10001"/>
                  </a:ext>
                </a:extLst>
              </a:tr>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Are there any sources that suggest Stroud isn't radical?</a:t>
                      </a:r>
                      <a:endParaRPr sz="900" dirty="0">
                        <a:latin typeface="Calibri" panose="020F0502020204030204" pitchFamily="34" charset="0"/>
                        <a:cs typeface="Calibri" panose="020F0502020204030204" pitchFamily="34" charset="0"/>
                      </a:endParaRPr>
                    </a:p>
                  </a:txBody>
                  <a:tcPr marL="91425" marR="91425" marT="91425" marB="91425"/>
                </a:tc>
                <a:tc vMerge="1">
                  <a:txBody>
                    <a:bodyPr/>
                    <a:lstStyle/>
                    <a:p>
                      <a:endParaRPr lang="en-US"/>
                    </a:p>
                  </a:txBody>
                  <a:tcPr/>
                </a:tc>
                <a:extLst>
                  <a:ext uri="{0D108BD9-81ED-4DB2-BD59-A6C34878D82A}">
                    <a16:rowId xmlns:a16="http://schemas.microsoft.com/office/drawing/2014/main" val="10002"/>
                  </a:ext>
                </a:extLst>
              </a:tr>
              <a:tr h="1219625">
                <a:tc>
                  <a:txBody>
                    <a:bodyPr/>
                    <a:lstStyle/>
                    <a:p>
                      <a:pPr marL="0" lvl="0" indent="0" algn="ctr" rtl="0">
                        <a:spcBef>
                          <a:spcPts val="0"/>
                        </a:spcBef>
                        <a:spcAft>
                          <a:spcPts val="0"/>
                        </a:spcAft>
                        <a:buNone/>
                      </a:pPr>
                      <a:r>
                        <a:rPr lang="en-GB" sz="900" dirty="0">
                          <a:latin typeface="Calibri" panose="020F0502020204030204" pitchFamily="34" charset="0"/>
                          <a:cs typeface="Calibri" panose="020F0502020204030204" pitchFamily="34" charset="0"/>
                        </a:rPr>
                        <a:t>Overall does Stroud </a:t>
                      </a:r>
                      <a:r>
                        <a:rPr lang="en-GB" sz="900" b="1" dirty="0">
                          <a:latin typeface="Calibri" panose="020F0502020204030204" pitchFamily="34" charset="0"/>
                          <a:cs typeface="Calibri" panose="020F0502020204030204" pitchFamily="34" charset="0"/>
                        </a:rPr>
                        <a:t>reflect </a:t>
                      </a:r>
                      <a:r>
                        <a:rPr lang="en-GB" sz="900" dirty="0">
                          <a:latin typeface="Calibri" panose="020F0502020204030204" pitchFamily="34" charset="0"/>
                          <a:cs typeface="Calibri" panose="020F0502020204030204" pitchFamily="34" charset="0"/>
                        </a:rPr>
                        <a:t>the nature of radicalism at this time?</a:t>
                      </a:r>
                      <a:endParaRPr sz="900" dirty="0">
                        <a:latin typeface="Calibri" panose="020F0502020204030204" pitchFamily="34" charset="0"/>
                        <a:cs typeface="Calibri" panose="020F0502020204030204" pitchFamily="34" charset="0"/>
                      </a:endParaRPr>
                    </a:p>
                  </a:txBody>
                  <a:tcPr marL="91425" marR="91425" marT="91425" marB="91425"/>
                </a:tc>
                <a:tc vMerge="1">
                  <a:txBody>
                    <a:bodyPr/>
                    <a:lstStyle/>
                    <a:p>
                      <a:endParaRPr lang="en-US"/>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61"/>
          <p:cNvSpPr txBox="1">
            <a:spLocks noGrp="1"/>
          </p:cNvSpPr>
          <p:nvPr>
            <p:ph type="ctrTitle"/>
          </p:nvPr>
        </p:nvSpPr>
        <p:spPr>
          <a:xfrm>
            <a:off x="311708" y="1417950"/>
            <a:ext cx="8520600" cy="20526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GB" b="1"/>
              <a:t>Lesson 6: How should we present Stroud’s radical history?</a:t>
            </a:r>
            <a:endParaRPr b="1"/>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p62"/>
          <p:cNvSpPr txBox="1">
            <a:spLocks noGrp="1"/>
          </p:cNvSpPr>
          <p:nvPr>
            <p:ph type="title"/>
          </p:nvPr>
        </p:nvSpPr>
        <p:spPr>
          <a:xfrm>
            <a:off x="127200" y="-6"/>
            <a:ext cx="4299900" cy="994200"/>
          </a:xfrm>
          <a:prstGeom prst="rect">
            <a:avLst/>
          </a:prstGeom>
        </p:spPr>
        <p:txBody>
          <a:bodyPr spcFirstLastPara="1" wrap="square" lIns="68575" tIns="34275" rIns="68575" bIns="34275" anchor="ctr" anchorCtr="0">
            <a:normAutofit/>
          </a:bodyPr>
          <a:lstStyle/>
          <a:p>
            <a:pPr marL="0" lvl="0" indent="0" algn="ctr" rtl="0">
              <a:spcBef>
                <a:spcPts val="0"/>
              </a:spcBef>
              <a:spcAft>
                <a:spcPts val="0"/>
              </a:spcAft>
              <a:buNone/>
            </a:pPr>
            <a:r>
              <a:rPr lang="en-GB" sz="3600" b="1" dirty="0">
                <a:latin typeface="Calibri" panose="020F0502020204030204" pitchFamily="34" charset="0"/>
                <a:cs typeface="Calibri" panose="020F0502020204030204" pitchFamily="34" charset="0"/>
              </a:rPr>
              <a:t>Museum Panel</a:t>
            </a:r>
            <a:endParaRPr sz="3600" b="1" dirty="0">
              <a:latin typeface="Calibri" panose="020F0502020204030204" pitchFamily="34" charset="0"/>
              <a:cs typeface="Calibri" panose="020F0502020204030204" pitchFamily="34" charset="0"/>
            </a:endParaRPr>
          </a:p>
        </p:txBody>
      </p:sp>
      <p:sp>
        <p:nvSpPr>
          <p:cNvPr id="349" name="Google Shape;349;p62"/>
          <p:cNvSpPr txBox="1">
            <a:spLocks noGrp="1"/>
          </p:cNvSpPr>
          <p:nvPr>
            <p:ph type="body" idx="1"/>
          </p:nvPr>
        </p:nvSpPr>
        <p:spPr>
          <a:xfrm>
            <a:off x="127200" y="853425"/>
            <a:ext cx="4299900" cy="4161000"/>
          </a:xfrm>
          <a:prstGeom prst="rect">
            <a:avLst/>
          </a:prstGeom>
        </p:spPr>
        <p:txBody>
          <a:bodyPr spcFirstLastPara="1" wrap="square" lIns="68575" tIns="34275" rIns="68575" bIns="34275" anchor="t" anchorCtr="0">
            <a:normAutofit fontScale="25000" lnSpcReduction="20000"/>
          </a:bodyPr>
          <a:lstStyle/>
          <a:p>
            <a:pPr marL="0" lvl="0" indent="0" algn="ctr" rtl="0">
              <a:lnSpc>
                <a:spcPct val="100000"/>
              </a:lnSpc>
              <a:spcBef>
                <a:spcPts val="800"/>
              </a:spcBef>
              <a:spcAft>
                <a:spcPts val="0"/>
              </a:spcAft>
              <a:buNone/>
            </a:pPr>
            <a:r>
              <a:rPr lang="en-GB" sz="8000" dirty="0">
                <a:solidFill>
                  <a:schemeClr val="tx1"/>
                </a:solidFill>
                <a:latin typeface="Calibri" panose="020F0502020204030204" pitchFamily="34" charset="0"/>
                <a:cs typeface="Calibri" panose="020F0502020204030204" pitchFamily="34" charset="0"/>
              </a:rPr>
              <a:t>Use your reflections documents from the previous lessons to create a museum panel for an exhibition on ‘Radical Stroud’. Your museum panel must show the following:</a:t>
            </a:r>
            <a:endParaRPr sz="8000" dirty="0">
              <a:solidFill>
                <a:schemeClr val="tx1"/>
              </a:solidFill>
              <a:latin typeface="Calibri" panose="020F0502020204030204" pitchFamily="34" charset="0"/>
              <a:cs typeface="Calibri" panose="020F0502020204030204" pitchFamily="34" charset="0"/>
            </a:endParaRPr>
          </a:p>
          <a:p>
            <a:pPr marL="457200" lvl="0" indent="-310832" rtl="0">
              <a:lnSpc>
                <a:spcPct val="100000"/>
              </a:lnSpc>
              <a:spcBef>
                <a:spcPts val="1200"/>
              </a:spcBef>
              <a:spcAft>
                <a:spcPts val="0"/>
              </a:spcAft>
              <a:buSzPct val="100000"/>
              <a:buAutoNum type="arabicPeriod"/>
            </a:pPr>
            <a:r>
              <a:rPr lang="en-GB" sz="8000" dirty="0">
                <a:solidFill>
                  <a:schemeClr val="tx1"/>
                </a:solidFill>
                <a:latin typeface="Calibri" panose="020F0502020204030204" pitchFamily="34" charset="0"/>
                <a:cs typeface="Calibri" panose="020F0502020204030204" pitchFamily="34" charset="0"/>
              </a:rPr>
              <a:t>Radicalism (supporting change) AND radical history (lives of ordinary people, forgotten or ignored)</a:t>
            </a:r>
            <a:endParaRPr sz="8000" dirty="0">
              <a:solidFill>
                <a:schemeClr val="tx1"/>
              </a:solidFill>
              <a:latin typeface="Calibri" panose="020F0502020204030204" pitchFamily="34" charset="0"/>
              <a:cs typeface="Calibri" panose="020F0502020204030204" pitchFamily="34" charset="0"/>
            </a:endParaRPr>
          </a:p>
          <a:p>
            <a:pPr marL="457200" lvl="0" indent="-310832" rtl="0">
              <a:lnSpc>
                <a:spcPct val="100000"/>
              </a:lnSpc>
              <a:spcBef>
                <a:spcPts val="0"/>
              </a:spcBef>
              <a:spcAft>
                <a:spcPts val="0"/>
              </a:spcAft>
              <a:buSzPct val="100000"/>
              <a:buAutoNum type="arabicPeriod"/>
            </a:pPr>
            <a:r>
              <a:rPr lang="en-GB" sz="8000" dirty="0">
                <a:solidFill>
                  <a:schemeClr val="tx1"/>
                </a:solidFill>
                <a:latin typeface="Calibri" panose="020F0502020204030204" pitchFamily="34" charset="0"/>
                <a:cs typeface="Calibri" panose="020F0502020204030204" pitchFamily="34" charset="0"/>
              </a:rPr>
              <a:t>The changing nature of radicalism over time</a:t>
            </a:r>
            <a:endParaRPr sz="8000" dirty="0">
              <a:solidFill>
                <a:schemeClr val="tx1"/>
              </a:solidFill>
              <a:latin typeface="Calibri" panose="020F0502020204030204" pitchFamily="34" charset="0"/>
              <a:cs typeface="Calibri" panose="020F0502020204030204" pitchFamily="34" charset="0"/>
            </a:endParaRPr>
          </a:p>
          <a:p>
            <a:pPr marL="457200" lvl="0" indent="-310832" rtl="0">
              <a:lnSpc>
                <a:spcPct val="100000"/>
              </a:lnSpc>
              <a:spcBef>
                <a:spcPts val="0"/>
              </a:spcBef>
              <a:spcAft>
                <a:spcPts val="0"/>
              </a:spcAft>
              <a:buSzPct val="100000"/>
              <a:buAutoNum type="arabicPeriod"/>
            </a:pPr>
            <a:r>
              <a:rPr lang="en-GB" sz="8000" dirty="0">
                <a:solidFill>
                  <a:schemeClr val="tx1"/>
                </a:solidFill>
                <a:latin typeface="Calibri" panose="020F0502020204030204" pitchFamily="34" charset="0"/>
                <a:cs typeface="Calibri" panose="020F0502020204030204" pitchFamily="34" charset="0"/>
              </a:rPr>
              <a:t>Your selection of primary sources</a:t>
            </a:r>
            <a:endParaRPr sz="8000" dirty="0">
              <a:solidFill>
                <a:schemeClr val="tx1"/>
              </a:solidFill>
              <a:latin typeface="Calibri" panose="020F0502020204030204" pitchFamily="34" charset="0"/>
              <a:cs typeface="Calibri" panose="020F0502020204030204" pitchFamily="34" charset="0"/>
            </a:endParaRPr>
          </a:p>
          <a:p>
            <a:pPr marL="0" lvl="0" indent="0" algn="ctr" rtl="0">
              <a:lnSpc>
                <a:spcPct val="100000"/>
              </a:lnSpc>
              <a:spcBef>
                <a:spcPts val="1200"/>
              </a:spcBef>
              <a:spcAft>
                <a:spcPts val="0"/>
              </a:spcAft>
              <a:buNone/>
            </a:pPr>
            <a:r>
              <a:rPr lang="en-GB" sz="8000" dirty="0">
                <a:solidFill>
                  <a:schemeClr val="tx1"/>
                </a:solidFill>
                <a:latin typeface="Calibri" panose="020F0502020204030204" pitchFamily="34" charset="0"/>
                <a:cs typeface="Calibri" panose="020F0502020204030204" pitchFamily="34" charset="0"/>
              </a:rPr>
              <a:t>You will find the selection of sources and the contextual information sheets on Google Classroom.</a:t>
            </a:r>
            <a:endParaRPr sz="8000" dirty="0">
              <a:solidFill>
                <a:schemeClr val="tx1"/>
              </a:solidFill>
              <a:latin typeface="Calibri" panose="020F0502020204030204" pitchFamily="34" charset="0"/>
              <a:cs typeface="Calibri" panose="020F0502020204030204" pitchFamily="34" charset="0"/>
            </a:endParaRPr>
          </a:p>
          <a:p>
            <a:pPr marL="0" lvl="0" indent="0" algn="l" rtl="0">
              <a:spcBef>
                <a:spcPts val="1200"/>
              </a:spcBef>
              <a:spcAft>
                <a:spcPts val="1200"/>
              </a:spcAft>
              <a:buNone/>
            </a:pPr>
            <a:endParaRPr dirty="0"/>
          </a:p>
        </p:txBody>
      </p:sp>
      <p:pic>
        <p:nvPicPr>
          <p:cNvPr id="350" name="Google Shape;350;p6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85975"/>
            <a:ext cx="4412100" cy="2220750"/>
          </a:xfrm>
          <a:prstGeom prst="rect">
            <a:avLst/>
          </a:prstGeom>
          <a:noFill/>
          <a:ln>
            <a:noFill/>
          </a:ln>
        </p:spPr>
      </p:pic>
      <p:sp>
        <p:nvSpPr>
          <p:cNvPr id="351" name="Google Shape;351;p62"/>
          <p:cNvSpPr txBox="1"/>
          <p:nvPr/>
        </p:nvSpPr>
        <p:spPr>
          <a:xfrm>
            <a:off x="4572000" y="2306725"/>
            <a:ext cx="4412100" cy="3387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000" u="sng" dirty="0">
                <a:solidFill>
                  <a:schemeClr val="hlink"/>
                </a:solidFill>
                <a:latin typeface="Calibri" panose="020F0502020204030204" pitchFamily="34" charset="0"/>
                <a:cs typeface="Calibri" panose="020F0502020204030204" pitchFamily="34" charset="0"/>
                <a:hlinkClick r:id="rId4"/>
              </a:rPr>
              <a:t>www.brooklynmuseum.org/eascfa/dinner_party/heritage_panels</a:t>
            </a:r>
            <a:r>
              <a:rPr lang="en-GB" sz="1000" dirty="0">
                <a:latin typeface="Calibri" panose="020F0502020204030204" pitchFamily="34" charset="0"/>
                <a:cs typeface="Calibri" panose="020F0502020204030204" pitchFamily="34" charset="0"/>
              </a:rPr>
              <a:t> </a:t>
            </a:r>
            <a:endParaRPr sz="1000" dirty="0">
              <a:latin typeface="Calibri" panose="020F0502020204030204" pitchFamily="34" charset="0"/>
              <a:cs typeface="Calibri" panose="020F0502020204030204" pitchFamily="34" charset="0"/>
            </a:endParaRPr>
          </a:p>
        </p:txBody>
      </p:sp>
      <p:pic>
        <p:nvPicPr>
          <p:cNvPr id="352" name="Google Shape;352;p62"/>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4572000" y="2645425"/>
            <a:ext cx="4412099" cy="2093026"/>
          </a:xfrm>
          <a:prstGeom prst="rect">
            <a:avLst/>
          </a:prstGeom>
          <a:noFill/>
          <a:ln>
            <a:noFill/>
          </a:ln>
        </p:spPr>
      </p:pic>
      <p:sp>
        <p:nvSpPr>
          <p:cNvPr id="353" name="Google Shape;353;p62"/>
          <p:cNvSpPr txBox="1"/>
          <p:nvPr/>
        </p:nvSpPr>
        <p:spPr>
          <a:xfrm>
            <a:off x="4572000" y="4828300"/>
            <a:ext cx="4412100" cy="338524"/>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000" u="sng" dirty="0">
                <a:solidFill>
                  <a:schemeClr val="hlink"/>
                </a:solidFill>
                <a:latin typeface="Calibri" panose="020F0502020204030204" pitchFamily="34" charset="0"/>
                <a:cs typeface="Calibri" panose="020F0502020204030204" pitchFamily="34" charset="0"/>
                <a:hlinkClick r:id="rId6"/>
              </a:rPr>
              <a:t>https://museumpartnersconsulting.com/work-samples-exhibition-development</a:t>
            </a:r>
            <a:r>
              <a:rPr lang="en-GB" sz="1000" dirty="0">
                <a:latin typeface="Calibri" panose="020F0502020204030204" pitchFamily="34" charset="0"/>
                <a:cs typeface="Calibri" panose="020F0502020204030204" pitchFamily="34" charset="0"/>
              </a:rPr>
              <a:t> </a:t>
            </a:r>
            <a:endParaRPr sz="1000" dirty="0">
              <a:latin typeface="Calibri" panose="020F0502020204030204" pitchFamily="34" charset="0"/>
              <a:cs typeface="Calibri" panose="020F0502020204030204" pitchFamily="34" charset="0"/>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27FF23368C1994C92190B190005AC5F" ma:contentTypeVersion="10" ma:contentTypeDescription="Create a new document." ma:contentTypeScope="" ma:versionID="27c64e0663d95c0fac70749b49f462dc">
  <xsd:schema xmlns:xsd="http://www.w3.org/2001/XMLSchema" xmlns:xs="http://www.w3.org/2001/XMLSchema" xmlns:p="http://schemas.microsoft.com/office/2006/metadata/properties" xmlns:ns2="dd9ccef1-90cc-4e0b-a1ce-dc802115fcd2" targetNamespace="http://schemas.microsoft.com/office/2006/metadata/properties" ma:root="true" ma:fieldsID="b5d0e39ea00a2dcd376d335003871191" ns2:_="">
    <xsd:import namespace="dd9ccef1-90cc-4e0b-a1ce-dc802115fcd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d9ccef1-90cc-4e0b-a1ce-dc802115fcd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05F884A-B516-4AD6-8AD3-72654259BDD2}"/>
</file>

<file path=customXml/itemProps2.xml><?xml version="1.0" encoding="utf-8"?>
<ds:datastoreItem xmlns:ds="http://schemas.openxmlformats.org/officeDocument/2006/customXml" ds:itemID="{F2D32F25-4790-4F9F-87CE-3046DEE94170}"/>
</file>

<file path=customXml/itemProps3.xml><?xml version="1.0" encoding="utf-8"?>
<ds:datastoreItem xmlns:ds="http://schemas.openxmlformats.org/officeDocument/2006/customXml" ds:itemID="{C1218BB5-A335-4D1A-94AF-C845E7627B6C}"/>
</file>

<file path=docProps/app.xml><?xml version="1.0" encoding="utf-8"?>
<Properties xmlns="http://schemas.openxmlformats.org/officeDocument/2006/extended-properties" xmlns:vt="http://schemas.openxmlformats.org/officeDocument/2006/docPropsVTypes">
  <TotalTime>0</TotalTime>
  <Words>2947</Words>
  <Application>Microsoft Office PowerPoint</Application>
  <PresentationFormat>On-screen Show (16:9)</PresentationFormat>
  <Paragraphs>352</Paragraphs>
  <Slides>46</Slides>
  <Notes>46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46</vt:i4>
      </vt:variant>
    </vt:vector>
  </HeadingPairs>
  <TitlesOfParts>
    <vt:vector size="49" baseType="lpstr">
      <vt:lpstr>Arial</vt:lpstr>
      <vt:lpstr>Calibri</vt:lpstr>
      <vt:lpstr>Simple Light</vt:lpstr>
      <vt:lpstr>Enquiry question:  How has Stroud’s radicalism changed over time? </vt:lpstr>
      <vt:lpstr>Lesson 1: What is radicalism?</vt:lpstr>
      <vt:lpstr>What does the term ‘radical’ mean to you?</vt:lpstr>
      <vt:lpstr>PowerPoint Presentation</vt:lpstr>
      <vt:lpstr>With the person next to you, come up with a definition of ‘radical history’.</vt:lpstr>
      <vt:lpstr>What do we mean by radical history?</vt:lpstr>
      <vt:lpstr>In what ways is Stroud a radical town?</vt:lpstr>
      <vt:lpstr>In what ways is Stroud a radical town?</vt:lpstr>
      <vt:lpstr>What might be Stroud’s radical history?</vt:lpstr>
      <vt:lpstr>Where can we find information about people in the past?</vt:lpstr>
      <vt:lpstr>What is an archive?</vt:lpstr>
      <vt:lpstr>What’s in an archive? </vt:lpstr>
      <vt:lpstr>Our big question: How has Stroud’s radicalism changed over time? </vt:lpstr>
      <vt:lpstr>PowerPoint Presentation</vt:lpstr>
      <vt:lpstr>Lesson 2: Was Stroud considered radical in 1500–1800?</vt:lpstr>
      <vt:lpstr>PowerPoint Presentation</vt:lpstr>
      <vt:lpstr>The context</vt:lpstr>
      <vt:lpstr>The archive 1500–1800</vt:lpstr>
      <vt:lpstr>Reflections document</vt:lpstr>
      <vt:lpstr>Plenary </vt:lpstr>
      <vt:lpstr>PowerPoint Presentation</vt:lpstr>
      <vt:lpstr>Lesson 3: Was Stroud considered radical in 1800–1900?</vt:lpstr>
      <vt:lpstr>PowerPoint Presentation</vt:lpstr>
      <vt:lpstr>The context</vt:lpstr>
      <vt:lpstr>The archive 1800–1900</vt:lpstr>
      <vt:lpstr>Reflections document</vt:lpstr>
      <vt:lpstr>Plenary </vt:lpstr>
      <vt:lpstr>Plenary </vt:lpstr>
      <vt:lpstr>PowerPoint Presentation</vt:lpstr>
      <vt:lpstr>Lesson 4: Was Stroud considered radical in 1900–2000?</vt:lpstr>
      <vt:lpstr>PowerPoint Presentation</vt:lpstr>
      <vt:lpstr>The context</vt:lpstr>
      <vt:lpstr>The archive 1900–2000</vt:lpstr>
      <vt:lpstr>Reflections document</vt:lpstr>
      <vt:lpstr>Plenary </vt:lpstr>
      <vt:lpstr>Plenary </vt:lpstr>
      <vt:lpstr>PowerPoint Presentation</vt:lpstr>
      <vt:lpstr>Lesson 5: Is Stroud considered radical today?</vt:lpstr>
      <vt:lpstr>PowerPoint Presentation</vt:lpstr>
      <vt:lpstr>The context</vt:lpstr>
      <vt:lpstr>What might go in our future archive?</vt:lpstr>
      <vt:lpstr>Reflections document</vt:lpstr>
      <vt:lpstr>Plenary </vt:lpstr>
      <vt:lpstr>PowerPoint Presentation</vt:lpstr>
      <vt:lpstr>Lesson 6: How should we present Stroud’s radical history?</vt:lpstr>
      <vt:lpstr>Museum Panel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Eliza Ruxton</dc:creator>
  <cp:lastModifiedBy>Maheema Chanrai</cp:lastModifiedBy>
  <cp:revision>1</cp:revision>
  <dcterms:modified xsi:type="dcterms:W3CDTF">2023-02-14T17:26:12Z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y fmtid="{D5CDD505-2E9C-101B-9397-08002B2CF9AE}" pid="3" name="ContentTypeId">
    <vt:lpwstr>0x010100127FF23368C1994C92190B190005AC5F</vt:lpwstr>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y fmtid="{D5CDD505-2E9C-101B-9397-08002B2CF9AE}" pid="8" name="TriggerFlowInfo">
    <vt:lpwstr/>
  </property>
</Properties>
</file>